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embedTrueTypeFonts="1" saveSubsetFonts="1">
  <p:sldMasterIdLst>
    <p:sldMasterId id="2147483659" r:id="rId1"/>
  </p:sldMasterIdLst>
  <p:notesMasterIdLst>
    <p:notesMasterId r:id="rId37"/>
  </p:notesMasterIdLst>
  <p:handoutMasterIdLst>
    <p:handoutMasterId r:id="rId38"/>
  </p:handoutMasterIdLst>
  <p:sldIdLst>
    <p:sldId id="411" r:id="rId2"/>
    <p:sldId id="394" r:id="rId3"/>
    <p:sldId id="463" r:id="rId4"/>
    <p:sldId id="439" r:id="rId5"/>
    <p:sldId id="440" r:id="rId6"/>
    <p:sldId id="435" r:id="rId7"/>
    <p:sldId id="434" r:id="rId8"/>
    <p:sldId id="436" r:id="rId9"/>
    <p:sldId id="441" r:id="rId10"/>
    <p:sldId id="466" r:id="rId11"/>
    <p:sldId id="464" r:id="rId12"/>
    <p:sldId id="469" r:id="rId13"/>
    <p:sldId id="470" r:id="rId14"/>
    <p:sldId id="471" r:id="rId15"/>
    <p:sldId id="408" r:id="rId16"/>
    <p:sldId id="460" r:id="rId17"/>
    <p:sldId id="424" r:id="rId18"/>
    <p:sldId id="425" r:id="rId19"/>
    <p:sldId id="427" r:id="rId20"/>
    <p:sldId id="448" r:id="rId21"/>
    <p:sldId id="418" r:id="rId22"/>
    <p:sldId id="450" r:id="rId23"/>
    <p:sldId id="451" r:id="rId24"/>
    <p:sldId id="444" r:id="rId25"/>
    <p:sldId id="453" r:id="rId26"/>
    <p:sldId id="454" r:id="rId27"/>
    <p:sldId id="438" r:id="rId28"/>
    <p:sldId id="429" r:id="rId29"/>
    <p:sldId id="455" r:id="rId30"/>
    <p:sldId id="421" r:id="rId31"/>
    <p:sldId id="457" r:id="rId32"/>
    <p:sldId id="461" r:id="rId33"/>
    <p:sldId id="462" r:id="rId34"/>
    <p:sldId id="472" r:id="rId35"/>
    <p:sldId id="431" r:id="rId36"/>
  </p:sldIdLst>
  <p:sldSz cx="9144000" cy="6858000" type="screen4x3"/>
  <p:notesSz cx="9283700" cy="7034213"/>
  <p:embeddedFontLst>
    <p:embeddedFont>
      <p:font typeface="Neutra Text" panose="02000000000000000000" pitchFamily="50" charset="0"/>
      <p:regular r:id="rId39"/>
      <p:bold r:id="rId40"/>
      <p:italic r:id="rId41"/>
      <p:boldItalic r:id="rId42"/>
    </p:embeddedFont>
    <p:embeddedFont>
      <p:font typeface="굴림" panose="020B0600000101010101" pitchFamily="34" charset="-127"/>
      <p:regular r:id="rId43"/>
    </p:embeddedFont>
    <p:embeddedFont>
      <p:font typeface="Crimson" panose="02000503000000000000" pitchFamily="2" charset="0"/>
      <p:regular r:id="rId44"/>
      <p:bold r:id="rId45"/>
      <p:italic r:id="rId46"/>
      <p:boldItalic r:id="rId47"/>
    </p:embeddedFont>
    <p:embeddedFont>
      <p:font typeface="Cambria Math" panose="02040503050406030204" pitchFamily="18" charset="0"/>
      <p:regular r:id="rId48"/>
    </p:embeddedFont>
    <p:embeddedFont>
      <p:font typeface="ＭＳ Ｐゴシック" panose="020B0600070205080204" pitchFamily="34" charset="-128"/>
      <p:regular r:id="rId49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Neutra Text" pitchFamily="50" charset="0"/>
        <a:ea typeface="ＭＳ Ｐゴシック" pitchFamily="-65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Neutra Text" pitchFamily="50" charset="0"/>
        <a:ea typeface="ＭＳ Ｐゴシック" pitchFamily="-65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Neutra Text" pitchFamily="50" charset="0"/>
        <a:ea typeface="ＭＳ Ｐゴシック" pitchFamily="-65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Neutra Text" pitchFamily="50" charset="0"/>
        <a:ea typeface="ＭＳ Ｐゴシック" pitchFamily="-65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Neutra Text" pitchFamily="50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Neutra Text" pitchFamily="50" charset="0"/>
        <a:ea typeface="ＭＳ Ｐゴシック" pitchFamily="-65" charset="-128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Neutra Text" pitchFamily="50" charset="0"/>
        <a:ea typeface="ＭＳ Ｐゴシック" pitchFamily="-65" charset="-128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Neutra Text" pitchFamily="50" charset="0"/>
        <a:ea typeface="ＭＳ Ｐゴシック" pitchFamily="-65" charset="-128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Neutra Text" pitchFamily="50" charset="0"/>
        <a:ea typeface="ＭＳ Ｐゴシック" pitchFamily="-65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16">
          <p15:clr>
            <a:srgbClr val="A4A3A4"/>
          </p15:clr>
        </p15:guide>
        <p15:guide id="2" pos="29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A0000"/>
    <a:srgbClr val="9BBB59"/>
    <a:srgbClr val="4BACC6"/>
    <a:srgbClr val="F79646"/>
    <a:srgbClr val="8064A2"/>
    <a:srgbClr val="FFC000"/>
    <a:srgbClr val="BFBFBF"/>
    <a:srgbClr val="9E0A0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96" autoAdjust="0"/>
    <p:restoredTop sz="83791" autoAdjust="0"/>
  </p:normalViewPr>
  <p:slideViewPr>
    <p:cSldViewPr snapToObjects="1">
      <p:cViewPr varScale="1">
        <p:scale>
          <a:sx n="102" d="100"/>
          <a:sy n="102" d="100"/>
        </p:scale>
        <p:origin x="189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napToObjects="1">
      <p:cViewPr varScale="1">
        <p:scale>
          <a:sx n="116" d="100"/>
          <a:sy n="116" d="100"/>
        </p:scale>
        <p:origin x="-2298" y="-114"/>
      </p:cViewPr>
      <p:guideLst>
        <p:guide orient="horz" pos="2216"/>
        <p:guide pos="29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Seat</c:v>
                </c:pt>
              </c:strCache>
            </c:strRef>
          </c:tx>
          <c:spPr>
            <a:solidFill>
              <a:srgbClr val="7A00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Backrest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Backrest</c:v>
                </c:pt>
              </c:strCache>
            </c:strRef>
          </c:tx>
          <c:spPr>
            <a:solidFill>
              <a:schemeClr val="bg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Backrest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TV</c:v>
                </c:pt>
              </c:strCache>
            </c:strRef>
          </c:tx>
          <c:spPr>
            <a:solidFill>
              <a:srgbClr val="9BBB59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Backrest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2.8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Laptop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8064A2"/>
              </a:solidFill>
              <a:ln>
                <a:noFill/>
              </a:ln>
              <a:effectLst/>
            </c:spPr>
          </c:dPt>
          <c:cat>
            <c:strRef>
              <c:f>Sheet1!$A$2</c:f>
              <c:strCache>
                <c:ptCount val="1"/>
                <c:pt idx="0">
                  <c:v>Backrest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1.8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Pillow</c:v>
                </c:pt>
              </c:strCache>
            </c:strRef>
          </c:tx>
          <c:spPr>
            <a:solidFill>
              <a:srgbClr val="4BACC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Backrest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2.1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Book</c:v>
                </c:pt>
              </c:strCache>
            </c:strRef>
          </c:tx>
          <c:spPr>
            <a:solidFill>
              <a:srgbClr val="F7964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Backrest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6570280"/>
        <c:axId val="249838752"/>
      </c:barChart>
      <c:catAx>
        <c:axId val="2065702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49838752"/>
        <c:crosses val="autoZero"/>
        <c:auto val="1"/>
        <c:lblAlgn val="ctr"/>
        <c:lblOffset val="100"/>
        <c:noMultiLvlLbl val="0"/>
      </c:catAx>
      <c:valAx>
        <c:axId val="24983875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06570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Seat</c:v>
                </c:pt>
              </c:strCache>
            </c:strRef>
          </c:tx>
          <c:spPr>
            <a:solidFill>
              <a:srgbClr val="7A0000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Sheet1!$A$2:$A$3</c15:sqref>
                  </c15:fullRef>
                </c:ext>
              </c:extLst>
              <c:f>Sheet1!$A$3</c:f>
              <c:strCache>
                <c:ptCount val="1"/>
                <c:pt idx="0">
                  <c:v>Laptop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Sheet1!$B$2:$B$3</c15:sqref>
                  </c15:fullRef>
                </c:ext>
              </c:extLst>
              <c:f>Sheet1!$B$3</c:f>
              <c:numCache>
                <c:formatCode>General</c:formatCode>
                <c:ptCount val="1"/>
                <c:pt idx="0">
                  <c:v>0.5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Backrest</c:v>
                </c:pt>
              </c:strCache>
            </c:strRef>
          </c:tx>
          <c:spPr>
            <a:solidFill>
              <a:schemeClr val="bg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Sheet1!$A$2:$A$3</c15:sqref>
                  </c15:fullRef>
                </c:ext>
              </c:extLst>
              <c:f>Sheet1!$A$3</c:f>
              <c:strCache>
                <c:ptCount val="1"/>
                <c:pt idx="0">
                  <c:v>Laptop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Sheet1!$C$2:$C$3</c15:sqref>
                  </c15:fullRef>
                </c:ext>
              </c:extLst>
              <c:f>Sheet1!$C$3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TV</c:v>
                </c:pt>
              </c:strCache>
            </c:strRef>
          </c:tx>
          <c:spPr>
            <a:solidFill>
              <a:srgbClr val="9BBB59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Sheet1!$A$2:$A$3</c15:sqref>
                  </c15:fullRef>
                </c:ext>
              </c:extLst>
              <c:f>Sheet1!$A$3</c:f>
              <c:strCache>
                <c:ptCount val="1"/>
                <c:pt idx="0">
                  <c:v>Laptop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Sheet1!$D$2:$D$3</c15:sqref>
                  </c15:fullRef>
                </c:ext>
              </c:extLst>
              <c:f>Sheet1!$D$3</c:f>
              <c:numCache>
                <c:formatCode>General</c:formatCode>
                <c:ptCount val="1"/>
                <c:pt idx="0">
                  <c:v>3.5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Laptop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8064A2"/>
              </a:solidFill>
              <a:ln>
                <a:noFill/>
              </a:ln>
              <a:effectLst/>
            </c:spPr>
          </c:dPt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Sheet1!$A$2:$A$3</c15:sqref>
                  </c15:fullRef>
                </c:ext>
              </c:extLst>
              <c:f>Sheet1!$A$3</c:f>
              <c:strCache>
                <c:ptCount val="1"/>
                <c:pt idx="0">
                  <c:v>Laptop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Sheet1!$E$2:$E$3</c15:sqref>
                  </c15:fullRef>
                </c:ext>
              </c:extLst>
              <c:f>Sheet1!$E$3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Pillow</c:v>
                </c:pt>
              </c:strCache>
            </c:strRef>
          </c:tx>
          <c:spPr>
            <a:solidFill>
              <a:srgbClr val="4BACC6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Sheet1!$A$2:$A$3</c15:sqref>
                  </c15:fullRef>
                </c:ext>
              </c:extLst>
              <c:f>Sheet1!$A$3</c:f>
              <c:strCache>
                <c:ptCount val="1"/>
                <c:pt idx="0">
                  <c:v>Laptop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Sheet1!$F$2:$F$3</c15:sqref>
                  </c15:fullRef>
                </c:ext>
              </c:extLst>
              <c:f>Sheet1!$F$3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Book</c:v>
                </c:pt>
              </c:strCache>
            </c:strRef>
          </c:tx>
          <c:spPr>
            <a:solidFill>
              <a:srgbClr val="F79646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Sheet1!$A$2:$A$3</c15:sqref>
                  </c15:fullRef>
                </c:ext>
              </c:extLst>
              <c:f>Sheet1!$A$3</c:f>
              <c:strCache>
                <c:ptCount val="1"/>
                <c:pt idx="0">
                  <c:v>Laptop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Sheet1!$G$2:$G$3</c15:sqref>
                  </c15:fullRef>
                </c:ext>
              </c:extLst>
              <c:f>Sheet1!$G$3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2205016"/>
        <c:axId val="252205408"/>
      </c:barChart>
      <c:catAx>
        <c:axId val="2522050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52205408"/>
        <c:crosses val="autoZero"/>
        <c:auto val="1"/>
        <c:lblAlgn val="ctr"/>
        <c:lblOffset val="100"/>
        <c:noMultiLvlLbl val="0"/>
      </c:catAx>
      <c:valAx>
        <c:axId val="2522054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52205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3571" cy="350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2" tIns="46579" rIns="93152" bIns="46579" numCol="1" anchor="t" anchorCtr="0" compatLnSpc="1">
            <a:prstTxWarp prst="textNoShape">
              <a:avLst/>
            </a:prstTxWarp>
          </a:bodyPr>
          <a:lstStyle>
            <a:lvl1pPr defTabSz="931887">
              <a:defRPr sz="1200" b="0">
                <a:ea typeface="굴림" pitchFamily="-65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8545" y="0"/>
            <a:ext cx="4023571" cy="350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2" tIns="46579" rIns="93152" bIns="46579" numCol="1" anchor="t" anchorCtr="0" compatLnSpc="1">
            <a:prstTxWarp prst="textNoShape">
              <a:avLst/>
            </a:prstTxWarp>
          </a:bodyPr>
          <a:lstStyle>
            <a:lvl1pPr algn="r" defTabSz="931887">
              <a:defRPr sz="1200" b="0">
                <a:ea typeface="굴림" pitchFamily="-65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82184"/>
            <a:ext cx="4023571" cy="350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2" tIns="46579" rIns="93152" bIns="46579" numCol="1" anchor="b" anchorCtr="0" compatLnSpc="1">
            <a:prstTxWarp prst="textNoShape">
              <a:avLst/>
            </a:prstTxWarp>
          </a:bodyPr>
          <a:lstStyle>
            <a:lvl1pPr defTabSz="931887">
              <a:defRPr sz="1200" b="0">
                <a:ea typeface="굴림" pitchFamily="-65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8545" y="6682184"/>
            <a:ext cx="4023571" cy="350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2" tIns="46579" rIns="93152" bIns="46579" numCol="1" anchor="b" anchorCtr="0" compatLnSpc="1">
            <a:prstTxWarp prst="textNoShape">
              <a:avLst/>
            </a:prstTxWarp>
          </a:bodyPr>
          <a:lstStyle>
            <a:lvl1pPr algn="r" defTabSz="931887">
              <a:defRPr sz="1200" b="0">
                <a:ea typeface="굴림" pitchFamily="-65" charset="-127"/>
              </a:defRPr>
            </a:lvl1pPr>
          </a:lstStyle>
          <a:p>
            <a:pPr>
              <a:defRPr/>
            </a:pPr>
            <a:fld id="{9527E4F1-515C-44FE-BDD0-620FEEFB831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92473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5314950" y="79375"/>
            <a:ext cx="3900488" cy="29241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2925" y="73274"/>
            <a:ext cx="5379030" cy="6960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2" tIns="46579" rIns="93152" bIns="465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smtClean="0"/>
              <a:t>Click to edit Master text styles</a:t>
            </a:r>
          </a:p>
          <a:p>
            <a:pPr lvl="1"/>
            <a:r>
              <a:rPr lang="en-US" altLang="ko-KR" noProof="0" smtClean="0"/>
              <a:t>Second level</a:t>
            </a:r>
          </a:p>
          <a:p>
            <a:pPr lvl="2"/>
            <a:r>
              <a:rPr lang="en-US" altLang="ko-KR" noProof="0" smtClean="0"/>
              <a:t>Third level</a:t>
            </a:r>
          </a:p>
          <a:p>
            <a:pPr lvl="3"/>
            <a:r>
              <a:rPr lang="en-US" altLang="ko-KR" noProof="0" smtClean="0"/>
              <a:t>Fourth level</a:t>
            </a:r>
          </a:p>
          <a:p>
            <a:pPr lvl="4"/>
            <a:r>
              <a:rPr lang="en-US" altLang="ko-KR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3943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Neutra Text" pitchFamily="50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Neutra Text" pitchFamily="50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Neutra Text" pitchFamily="50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Neutra Text" pitchFamily="50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Neutra Text" pitchFamily="50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4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89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4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754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55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392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564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55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860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6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490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538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27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3996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1377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30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518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83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27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362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985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764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09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084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9051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8716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67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1313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217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715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461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985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699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70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409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79A04D-4476-435C-9DEA-AF305687F4FB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990601"/>
            <a:ext cx="8388349" cy="5410201"/>
          </a:xfrm>
        </p:spPr>
        <p:txBody>
          <a:bodyPr/>
          <a:lstStyle>
            <a:lvl1pPr>
              <a:buClr>
                <a:srgbClr val="CFECFF"/>
              </a:buClr>
              <a:defRPr sz="2800"/>
            </a:lvl1pPr>
            <a:lvl2pPr>
              <a:buClr>
                <a:srgbClr val="CFECFF"/>
              </a:buClr>
              <a:defRPr sz="2400"/>
            </a:lvl2pPr>
            <a:lvl3pPr>
              <a:buClr>
                <a:srgbClr val="CFECFF"/>
              </a:buClr>
              <a:defRPr sz="2000"/>
            </a:lvl3pPr>
            <a:lvl4pPr>
              <a:buClr>
                <a:srgbClr val="CFECFF"/>
              </a:buClr>
              <a:defRPr sz="2000"/>
            </a:lvl4pPr>
            <a:lvl5pPr>
              <a:buClr>
                <a:srgbClr val="CFECFF"/>
              </a:buCl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83F866-AC53-47B9-9736-8AD9B35B85E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9902" y="948267"/>
            <a:ext cx="4063999" cy="54525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1" y="948267"/>
            <a:ext cx="4210053" cy="54525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FDB845-BCA3-486E-A2E0-CEF9FD380BB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3" y="2779181"/>
            <a:ext cx="8308975" cy="6921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9206A-8B22-4AEF-8414-F9ABC39260B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987425"/>
            <a:ext cx="5486400" cy="566739"/>
          </a:xfrm>
        </p:spPr>
        <p:txBody>
          <a:bodyPr anchor="b"/>
          <a:lstStyle>
            <a:lvl1pPr algn="ctr"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67640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8CA175-E39A-42E0-A9B9-C7FFFD8D06E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513515"/>
            <a:ext cx="7620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accent2"/>
                </a:solidFill>
                <a:ea typeface="굴림" pitchFamily="-65" charset="-127"/>
              </a:defRPr>
            </a:lvl1pPr>
          </a:lstStyle>
          <a:p>
            <a:pPr>
              <a:defRPr/>
            </a:pPr>
            <a:fld id="{368AFF55-75CA-4EE4-B76E-A5B3EB5B1CE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051" name="Rectangle 5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2" y="193677"/>
            <a:ext cx="8385175" cy="67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title style</a:t>
            </a:r>
          </a:p>
        </p:txBody>
      </p:sp>
      <p:sp>
        <p:nvSpPr>
          <p:cNvPr id="2052" name="Rectangle 6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457200" y="982134"/>
            <a:ext cx="8388350" cy="5418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</a:p>
        </p:txBody>
      </p:sp>
      <p:sp>
        <p:nvSpPr>
          <p:cNvPr id="386074" name="Arc 26"/>
          <p:cNvSpPr>
            <a:spLocks noChangeAspect="1"/>
          </p:cNvSpPr>
          <p:nvPr userDrawn="1"/>
        </p:nvSpPr>
        <p:spPr bwMode="auto">
          <a:xfrm>
            <a:off x="8950325" y="-63498"/>
            <a:ext cx="255588" cy="255588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86075" name="Arc 27"/>
          <p:cNvSpPr>
            <a:spLocks noChangeAspect="1"/>
          </p:cNvSpPr>
          <p:nvPr userDrawn="1"/>
        </p:nvSpPr>
        <p:spPr bwMode="auto">
          <a:xfrm rot="16200000">
            <a:off x="-63500" y="-61913"/>
            <a:ext cx="255588" cy="255588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86076" name="Arc 28"/>
          <p:cNvSpPr>
            <a:spLocks noChangeAspect="1"/>
          </p:cNvSpPr>
          <p:nvPr userDrawn="1"/>
        </p:nvSpPr>
        <p:spPr bwMode="auto">
          <a:xfrm rot="10800000">
            <a:off x="-63500" y="6667502"/>
            <a:ext cx="255588" cy="255588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86077" name="Arc 29"/>
          <p:cNvSpPr>
            <a:spLocks noChangeAspect="1"/>
          </p:cNvSpPr>
          <p:nvPr userDrawn="1"/>
        </p:nvSpPr>
        <p:spPr bwMode="auto">
          <a:xfrm rot="5400000">
            <a:off x="8950327" y="6664325"/>
            <a:ext cx="255588" cy="255588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399" r:id="rId1"/>
    <p:sldLayoutId id="2147484396" r:id="rId2"/>
    <p:sldLayoutId id="2147484397" r:id="rId3"/>
    <p:sldLayoutId id="2147484400" r:id="rId4"/>
    <p:sldLayoutId id="2147484403" r:id="rId5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600" b="1">
          <a:solidFill>
            <a:schemeClr val="tx2"/>
          </a:solidFill>
          <a:latin typeface="Neutra Text" pitchFamily="50" charset="0"/>
          <a:ea typeface="ＭＳ Ｐゴシック" pitchFamily="-65" charset="-128"/>
          <a:cs typeface="ＭＳ Ｐゴシック" pitchFamily="-6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600" b="1">
          <a:solidFill>
            <a:schemeClr val="tx2"/>
          </a:solidFill>
          <a:latin typeface="Neutra Text" pitchFamily="50" charset="0"/>
          <a:ea typeface="ＭＳ Ｐゴシック" pitchFamily="-65" charset="-128"/>
          <a:cs typeface="ＭＳ Ｐゴシック" pitchFamily="-6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600" b="1">
          <a:solidFill>
            <a:schemeClr val="tx2"/>
          </a:solidFill>
          <a:latin typeface="Neutra Text" pitchFamily="50" charset="0"/>
          <a:ea typeface="ＭＳ Ｐゴシック" pitchFamily="-65" charset="-128"/>
          <a:cs typeface="ＭＳ Ｐゴシック" pitchFamily="-6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600" b="1">
          <a:solidFill>
            <a:schemeClr val="tx2"/>
          </a:solidFill>
          <a:latin typeface="Neutra Text" pitchFamily="50" charset="0"/>
          <a:ea typeface="ＭＳ Ｐゴシック" pitchFamily="-65" charset="-128"/>
          <a:cs typeface="ＭＳ Ｐゴシック" pitchFamily="-6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600" b="1">
          <a:solidFill>
            <a:schemeClr val="tx2"/>
          </a:solidFill>
          <a:latin typeface="Neutra Text" pitchFamily="50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600" b="1">
          <a:solidFill>
            <a:schemeClr val="tx2"/>
          </a:solidFill>
          <a:latin typeface="Neutra Text" pitchFamily="50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600" b="1">
          <a:solidFill>
            <a:schemeClr val="tx2"/>
          </a:solidFill>
          <a:latin typeface="Neutra Text" pitchFamily="50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600" b="1">
          <a:solidFill>
            <a:schemeClr val="tx2"/>
          </a:solidFill>
          <a:latin typeface="Neutra Text" pitchFamily="50" charset="0"/>
        </a:defRPr>
      </a:lvl9pPr>
    </p:titleStyle>
    <p:bodyStyle>
      <a:lvl1pPr marL="292100" indent="-2921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"/>
        <a:defRPr sz="30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685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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092200" indent="-1778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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549400" indent="-1778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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06600" indent="-1778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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463800" indent="-1778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"/>
        <a:defRPr sz="2000">
          <a:solidFill>
            <a:schemeClr val="tx1"/>
          </a:solidFill>
          <a:latin typeface="+mn-lt"/>
        </a:defRPr>
      </a:lvl6pPr>
      <a:lvl7pPr marL="2921000" indent="-1778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"/>
        <a:defRPr sz="2000">
          <a:solidFill>
            <a:schemeClr val="tx1"/>
          </a:solidFill>
          <a:latin typeface="+mn-lt"/>
        </a:defRPr>
      </a:lvl7pPr>
      <a:lvl8pPr marL="3378200" indent="-1778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"/>
        <a:defRPr sz="2000">
          <a:solidFill>
            <a:schemeClr val="tx1"/>
          </a:solidFill>
          <a:latin typeface="+mn-lt"/>
        </a:defRPr>
      </a:lvl8pPr>
      <a:lvl9pPr marL="3835400" indent="-1778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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00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4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480.png"/><Relationship Id="rId5" Type="http://schemas.openxmlformats.org/officeDocument/2006/relationships/image" Target="../media/image48.png"/><Relationship Id="rId10" Type="http://schemas.openxmlformats.org/officeDocument/2006/relationships/image" Target="../media/image470.png"/><Relationship Id="rId4" Type="http://schemas.openxmlformats.org/officeDocument/2006/relationships/image" Target="../media/image47.png"/><Relationship Id="rId9" Type="http://schemas.openxmlformats.org/officeDocument/2006/relationships/image" Target="../media/image460.png"/><Relationship Id="rId14" Type="http://schemas.openxmlformats.org/officeDocument/2006/relationships/image" Target="../media/image5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6.png"/><Relationship Id="rId18" Type="http://schemas.openxmlformats.org/officeDocument/2006/relationships/chart" Target="../charts/chart1.xml"/><Relationship Id="rId26" Type="http://schemas.openxmlformats.org/officeDocument/2006/relationships/image" Target="../media/image67.png"/><Relationship Id="rId39" Type="http://schemas.openxmlformats.org/officeDocument/2006/relationships/image" Target="../media/image78.png"/><Relationship Id="rId3" Type="http://schemas.openxmlformats.org/officeDocument/2006/relationships/image" Target="../media/image51.png"/><Relationship Id="rId21" Type="http://schemas.openxmlformats.org/officeDocument/2006/relationships/image" Target="../media/image62.png"/><Relationship Id="rId34" Type="http://schemas.openxmlformats.org/officeDocument/2006/relationships/chart" Target="../charts/chart2.xml"/><Relationship Id="rId7" Type="http://schemas.openxmlformats.org/officeDocument/2006/relationships/image" Target="../media/image48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6.png"/><Relationship Id="rId33" Type="http://schemas.openxmlformats.org/officeDocument/2006/relationships/chart" Target="../charts/chart2.xml"/><Relationship Id="rId38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9.png"/><Relationship Id="rId20" Type="http://schemas.openxmlformats.org/officeDocument/2006/relationships/image" Target="../media/image61.png"/><Relationship Id="rId29" Type="http://schemas.openxmlformats.org/officeDocument/2006/relationships/image" Target="../media/image70.png"/><Relationship Id="rId41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4.png"/><Relationship Id="rId24" Type="http://schemas.openxmlformats.org/officeDocument/2006/relationships/image" Target="../media/image65.png"/><Relationship Id="rId32" Type="http://schemas.openxmlformats.org/officeDocument/2006/relationships/image" Target="../media/image73.png"/><Relationship Id="rId37" Type="http://schemas.openxmlformats.org/officeDocument/2006/relationships/image" Target="../media/image76.png"/><Relationship Id="rId40" Type="http://schemas.openxmlformats.org/officeDocument/2006/relationships/image" Target="../media/image79.png"/><Relationship Id="rId5" Type="http://schemas.openxmlformats.org/officeDocument/2006/relationships/image" Target="../media/image46.png"/><Relationship Id="rId15" Type="http://schemas.openxmlformats.org/officeDocument/2006/relationships/image" Target="../media/image58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36" Type="http://schemas.openxmlformats.org/officeDocument/2006/relationships/image" Target="../media/image75.png"/><Relationship Id="rId10" Type="http://schemas.openxmlformats.org/officeDocument/2006/relationships/image" Target="../media/image53.png"/><Relationship Id="rId19" Type="http://schemas.openxmlformats.org/officeDocument/2006/relationships/chart" Target="../charts/chart1.xml"/><Relationship Id="rId31" Type="http://schemas.openxmlformats.org/officeDocument/2006/relationships/image" Target="../media/image72.png"/><Relationship Id="rId4" Type="http://schemas.openxmlformats.org/officeDocument/2006/relationships/image" Target="../media/image52.png"/><Relationship Id="rId9" Type="http://schemas.openxmlformats.org/officeDocument/2006/relationships/image" Target="../media/image50.png"/><Relationship Id="rId14" Type="http://schemas.openxmlformats.org/officeDocument/2006/relationships/image" Target="../media/image57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Relationship Id="rId30" Type="http://schemas.openxmlformats.org/officeDocument/2006/relationships/image" Target="../media/image71.png"/><Relationship Id="rId35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hyperlink" Target="http://bit.ly/scenegrok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3" y="3543616"/>
            <a:ext cx="8308975" cy="497954"/>
          </a:xfrm>
        </p:spPr>
        <p:txBody>
          <a:bodyPr/>
          <a:lstStyle/>
          <a:p>
            <a:r>
              <a:rPr lang="en-US" sz="2400" dirty="0" smtClean="0"/>
              <a:t>SceneGrok: Inferring Action Maps in 3D Environments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4041569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Manolis Savva, Angel X. Chang</a:t>
            </a:r>
            <a:b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Pat Hanrahan, Matthew Fisher,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Matthias Nießner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438399" y="260236"/>
            <a:ext cx="4267202" cy="3058926"/>
            <a:chOff x="609600" y="1143000"/>
            <a:chExt cx="2587625" cy="1828800"/>
          </a:xfrm>
        </p:grpSpPr>
        <p:pic>
          <p:nvPicPr>
            <p:cNvPr id="18" name="Picture 2" descr="http://svc.mt.gov/deq/wmadst/images/print_map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0" t="14303" b="17044"/>
            <a:stretch/>
          </p:blipFill>
          <p:spPr bwMode="auto">
            <a:xfrm>
              <a:off x="609600" y="1143000"/>
              <a:ext cx="2587625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http://www.clipart-box.com/images/simple-action.jpg"/>
            <p:cNvPicPr>
              <a:picLocks noChangeAspect="1" noChangeArrowheads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3249" y="1450757"/>
              <a:ext cx="902338" cy="90234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095" y="6096000"/>
            <a:ext cx="3593810" cy="638032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9030" y="4907576"/>
            <a:ext cx="1933020" cy="1046643"/>
            <a:chOff x="3505200" y="2554906"/>
            <a:chExt cx="2083819" cy="1269332"/>
          </a:xfrm>
          <a:solidFill>
            <a:schemeClr val="tx1"/>
          </a:solidFill>
        </p:grpSpPr>
        <p:pic>
          <p:nvPicPr>
            <p:cNvPr id="21" name="Picture 2" descr="C:\Users\Perceptual Computing\Desktop\stanford3D.tif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4269"/>
            <a:stretch/>
          </p:blipFill>
          <p:spPr bwMode="auto">
            <a:xfrm>
              <a:off x="3505200" y="2554906"/>
              <a:ext cx="2083819" cy="1269332"/>
            </a:xfrm>
            <a:prstGeom prst="rect">
              <a:avLst/>
            </a:prstGeom>
            <a:noFill/>
            <a:ln w="38100">
              <a:solidFill>
                <a:srgbClr val="8C1515"/>
              </a:solidFill>
            </a:ln>
            <a:effectLst/>
            <a:extLst/>
          </p:spPr>
        </p:pic>
        <p:sp>
          <p:nvSpPr>
            <p:cNvPr id="22" name="TextBox 21"/>
            <p:cNvSpPr txBox="1"/>
            <p:nvPr/>
          </p:nvSpPr>
          <p:spPr>
            <a:xfrm>
              <a:off x="4336815" y="2606341"/>
              <a:ext cx="1215604" cy="1157108"/>
            </a:xfrm>
            <a:prstGeom prst="rect">
              <a:avLst/>
            </a:prstGeom>
            <a:noFill/>
          </p:spPr>
          <p:txBody>
            <a:bodyPr wrap="square" lIns="45720" rIns="45720" rtlCol="0">
              <a:spAutoFit/>
            </a:bodyPr>
            <a:lstStyle/>
            <a:p>
              <a:endParaRPr lang="en-US" sz="1400" dirty="0">
                <a:solidFill>
                  <a:schemeClr val="tx1">
                    <a:lumMod val="75000"/>
                  </a:schemeClr>
                </a:solidFill>
                <a:latin typeface="+mj-lt"/>
              </a:endParaRPr>
            </a:p>
            <a:p>
              <a:r>
                <a:rPr lang="en-US" sz="1400" dirty="0">
                  <a:solidFill>
                    <a:schemeClr val="tx1">
                      <a:lumMod val="75000"/>
                    </a:schemeClr>
                  </a:solidFill>
                  <a:latin typeface="+mj-lt"/>
                </a:rPr>
                <a:t>Computer Graphics Laboratory</a:t>
              </a:r>
            </a:p>
          </p:txBody>
        </p:sp>
        <p:pic>
          <p:nvPicPr>
            <p:cNvPr id="23" name="Picture 4" descr="C:\Users\Perceptual Computing\Desktop\SUSig_StnfrdOnly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62448" y="2633663"/>
              <a:ext cx="1116809" cy="269147"/>
            </a:xfrm>
            <a:prstGeom prst="rect">
              <a:avLst/>
            </a:prstGeom>
            <a:noFill/>
            <a:extLst/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779" y="4857657"/>
            <a:ext cx="1186442" cy="113576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193880" y="4921799"/>
            <a:ext cx="2026450" cy="951070"/>
            <a:chOff x="6353458" y="4471703"/>
            <a:chExt cx="1676400" cy="78678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6015" y="4471703"/>
              <a:ext cx="1471286" cy="78678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353458" y="4560878"/>
              <a:ext cx="1676400" cy="307777"/>
            </a:xfrm>
            <a:prstGeom prst="rect">
              <a:avLst/>
            </a:prstGeom>
            <a:noFill/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1400" dirty="0" smtClean="0">
                  <a:ln w="3175">
                    <a:solidFill>
                      <a:srgbClr val="000000"/>
                    </a:solidFill>
                  </a:ln>
                  <a:latin typeface="+mj-lt"/>
                </a:rPr>
                <a:t>Max Planck Center</a:t>
              </a:r>
              <a:endParaRPr lang="en-US" sz="1400" dirty="0">
                <a:ln w="3175">
                  <a:solidFill>
                    <a:srgbClr val="000000"/>
                  </a:solidFill>
                </a:ln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353458" y="4768617"/>
              <a:ext cx="1676400" cy="461665"/>
            </a:xfrm>
            <a:prstGeom prst="rect">
              <a:avLst/>
            </a:prstGeom>
            <a:noFill/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1200" dirty="0" smtClean="0">
                  <a:ln w="3175">
                    <a:solidFill>
                      <a:srgbClr val="000000"/>
                    </a:solidFill>
                  </a:ln>
                  <a:latin typeface="+mj-lt"/>
                </a:rPr>
                <a:t>for visual computing</a:t>
              </a:r>
              <a:br>
                <a:rPr lang="en-US" sz="1200" dirty="0" smtClean="0">
                  <a:ln w="3175">
                    <a:solidFill>
                      <a:srgbClr val="000000"/>
                    </a:solidFill>
                  </a:ln>
                  <a:latin typeface="+mj-lt"/>
                </a:rPr>
              </a:br>
              <a:r>
                <a:rPr lang="en-US" sz="1200" dirty="0" smtClean="0">
                  <a:ln w="3175">
                    <a:solidFill>
                      <a:srgbClr val="000000"/>
                    </a:solidFill>
                  </a:ln>
                  <a:latin typeface="+mj-lt"/>
                </a:rPr>
                <a:t>and communication</a:t>
              </a:r>
              <a:endParaRPr lang="en-US" sz="1200" dirty="0">
                <a:ln w="3175">
                  <a:solidFill>
                    <a:srgbClr val="000000"/>
                  </a:solidFill>
                </a:ln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85876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overview: observing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r="2544" b="11348"/>
          <a:stretch/>
        </p:blipFill>
        <p:spPr>
          <a:xfrm>
            <a:off x="457202" y="1461106"/>
            <a:ext cx="4000499" cy="2743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l="-1" r="2691" b="10927"/>
          <a:stretch/>
        </p:blipFill>
        <p:spPr>
          <a:xfrm>
            <a:off x="4852636" y="1476555"/>
            <a:ext cx="3986564" cy="27432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847290" y="872639"/>
            <a:ext cx="16002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/>
              <a:t>RGB-D Scan</a:t>
            </a:r>
            <a:endParaRPr lang="en-US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457201" y="5059173"/>
            <a:ext cx="1600200" cy="1455675"/>
            <a:chOff x="457201" y="5059173"/>
            <a:chExt cx="1600200" cy="1455675"/>
          </a:xfrm>
        </p:grpSpPr>
        <p:sp>
          <p:nvSpPr>
            <p:cNvPr id="28" name="TextBox 27"/>
            <p:cNvSpPr txBox="1"/>
            <p:nvPr/>
          </p:nvSpPr>
          <p:spPr>
            <a:xfrm>
              <a:off x="457201" y="5059173"/>
              <a:ext cx="1600200" cy="2743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 smtClean="0"/>
                <a:t>RGB-D Scan</a:t>
              </a:r>
              <a:endParaRPr lang="en-US" dirty="0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4"/>
            <a:srcRect l="-1" r="2691" b="10927"/>
            <a:stretch/>
          </p:blipFill>
          <p:spPr>
            <a:xfrm>
              <a:off x="462776" y="5417568"/>
              <a:ext cx="1594625" cy="1097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0991124"/>
      </p:ext>
    </p:extLst>
  </p:cSld>
  <p:clrMapOvr>
    <a:masterClrMapping/>
  </p:clrMapOvr>
  <p:transition advTm="8506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overview: observing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11</a:t>
            </a:fld>
            <a:endParaRPr lang="en-US" altLang="ko-KR"/>
          </a:p>
        </p:txBody>
      </p:sp>
      <p:grpSp>
        <p:nvGrpSpPr>
          <p:cNvPr id="23" name="Group 22"/>
          <p:cNvGrpSpPr/>
          <p:nvPr/>
        </p:nvGrpSpPr>
        <p:grpSpPr>
          <a:xfrm>
            <a:off x="457201" y="5059173"/>
            <a:ext cx="1600200" cy="1455675"/>
            <a:chOff x="457201" y="5059173"/>
            <a:chExt cx="1600200" cy="1455675"/>
          </a:xfrm>
        </p:grpSpPr>
        <p:sp>
          <p:nvSpPr>
            <p:cNvPr id="27" name="TextBox 26"/>
            <p:cNvSpPr txBox="1"/>
            <p:nvPr/>
          </p:nvSpPr>
          <p:spPr>
            <a:xfrm>
              <a:off x="457201" y="5059173"/>
              <a:ext cx="1600200" cy="2743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/>
                <a:t>RGB-D Scan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/>
            <a:srcRect l="-1" r="2691" b="10927"/>
            <a:stretch/>
          </p:blipFill>
          <p:spPr>
            <a:xfrm>
              <a:off x="462776" y="5417568"/>
              <a:ext cx="1594625" cy="1097280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3066073" y="872639"/>
            <a:ext cx="30118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/>
              <a:t>Reconstruct</a:t>
            </a:r>
            <a:endParaRPr lang="en-US" sz="24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2151046" y="5059172"/>
            <a:ext cx="1602599" cy="1450506"/>
            <a:chOff x="2151046" y="5059172"/>
            <a:chExt cx="1602599" cy="1450506"/>
          </a:xfrm>
        </p:grpSpPr>
        <p:sp>
          <p:nvSpPr>
            <p:cNvPr id="36" name="TextBox 35"/>
            <p:cNvSpPr txBox="1"/>
            <p:nvPr/>
          </p:nvSpPr>
          <p:spPr>
            <a:xfrm>
              <a:off x="2153445" y="5059172"/>
              <a:ext cx="1600200" cy="2743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 smtClean="0"/>
                <a:t>Reconstruct</a:t>
              </a:r>
              <a:endParaRPr lang="en-US" dirty="0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4"/>
            <a:srcRect r="24196"/>
            <a:stretch/>
          </p:blipFill>
          <p:spPr>
            <a:xfrm>
              <a:off x="2151046" y="5412398"/>
              <a:ext cx="1597024" cy="1097280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1141800" y="1352103"/>
            <a:ext cx="6921103" cy="3657600"/>
            <a:chOff x="1141800" y="1352103"/>
            <a:chExt cx="6921103" cy="3657600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4"/>
            <a:srcRect r="2309"/>
            <a:stretch/>
          </p:blipFill>
          <p:spPr>
            <a:xfrm>
              <a:off x="1141800" y="1352103"/>
              <a:ext cx="6860400" cy="36576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4649789" y="4640371"/>
              <a:ext cx="34131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Voxel Hashing [Nießner et al. 13]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8894261"/>
      </p:ext>
    </p:extLst>
  </p:cSld>
  <p:clrMapOvr>
    <a:masterClrMapping/>
  </p:clrMapOvr>
  <p:transition advTm="8506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overview: observing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12</a:t>
            </a:fld>
            <a:endParaRPr lang="en-US" altLang="ko-KR"/>
          </a:p>
        </p:txBody>
      </p:sp>
      <p:grpSp>
        <p:nvGrpSpPr>
          <p:cNvPr id="23" name="Group 22"/>
          <p:cNvGrpSpPr/>
          <p:nvPr/>
        </p:nvGrpSpPr>
        <p:grpSpPr>
          <a:xfrm>
            <a:off x="457201" y="5059173"/>
            <a:ext cx="1600200" cy="1455675"/>
            <a:chOff x="457201" y="5059173"/>
            <a:chExt cx="1600200" cy="1455675"/>
          </a:xfrm>
        </p:grpSpPr>
        <p:sp>
          <p:nvSpPr>
            <p:cNvPr id="27" name="TextBox 26"/>
            <p:cNvSpPr txBox="1"/>
            <p:nvPr/>
          </p:nvSpPr>
          <p:spPr>
            <a:xfrm>
              <a:off x="457201" y="5059173"/>
              <a:ext cx="1600200" cy="2743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 smtClean="0"/>
                <a:t>RGB-D Scan</a:t>
              </a:r>
              <a:endParaRPr lang="en-US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/>
            <a:srcRect l="-1" r="2691" b="10927"/>
            <a:stretch/>
          </p:blipFill>
          <p:spPr>
            <a:xfrm>
              <a:off x="462776" y="5417568"/>
              <a:ext cx="1594625" cy="1097280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3066073" y="872639"/>
            <a:ext cx="30118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/>
              <a:t>Segment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151046" y="5059172"/>
            <a:ext cx="1602599" cy="1450506"/>
            <a:chOff x="2151046" y="5059172"/>
            <a:chExt cx="1602599" cy="1450506"/>
          </a:xfrm>
        </p:grpSpPr>
        <p:sp>
          <p:nvSpPr>
            <p:cNvPr id="10" name="TextBox 9"/>
            <p:cNvSpPr txBox="1"/>
            <p:nvPr/>
          </p:nvSpPr>
          <p:spPr>
            <a:xfrm>
              <a:off x="2153445" y="5059172"/>
              <a:ext cx="1600200" cy="2743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 smtClean="0"/>
                <a:t>Reconstruct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/>
            <a:srcRect r="24196"/>
            <a:stretch/>
          </p:blipFill>
          <p:spPr>
            <a:xfrm>
              <a:off x="2151046" y="5412398"/>
              <a:ext cx="1597024" cy="109728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847290" y="5059353"/>
            <a:ext cx="1602599" cy="1450325"/>
            <a:chOff x="3847290" y="5059353"/>
            <a:chExt cx="1602599" cy="1450325"/>
          </a:xfrm>
        </p:grpSpPr>
        <p:sp>
          <p:nvSpPr>
            <p:cNvPr id="14" name="TextBox 13"/>
            <p:cNvSpPr txBox="1"/>
            <p:nvPr/>
          </p:nvSpPr>
          <p:spPr>
            <a:xfrm>
              <a:off x="3849689" y="5059353"/>
              <a:ext cx="1600200" cy="2743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 smtClean="0"/>
                <a:t>Segment</a:t>
              </a:r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r="25286"/>
            <a:stretch/>
          </p:blipFill>
          <p:spPr>
            <a:xfrm>
              <a:off x="3847290" y="5412398"/>
              <a:ext cx="1599423" cy="109728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1141800" y="1352103"/>
            <a:ext cx="6873100" cy="3657600"/>
            <a:chOff x="1141800" y="1352103"/>
            <a:chExt cx="6873100" cy="36576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r="3860"/>
            <a:stretch/>
          </p:blipFill>
          <p:spPr>
            <a:xfrm>
              <a:off x="1141800" y="1352103"/>
              <a:ext cx="6860400" cy="365760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3311625" y="4640371"/>
              <a:ext cx="470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Graph-based Segmentation</a:t>
              </a:r>
              <a:r>
                <a:rPr lang="en-US" dirty="0"/>
                <a:t> [</a:t>
              </a:r>
              <a:r>
                <a:rPr lang="en-US" dirty="0" err="1"/>
                <a:t>Felzenszwalb</a:t>
              </a:r>
              <a:r>
                <a:rPr lang="en-US" dirty="0"/>
                <a:t> </a:t>
              </a:r>
              <a:r>
                <a:rPr lang="en-US" dirty="0" smtClean="0"/>
                <a:t>04]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6388600"/>
      </p:ext>
    </p:extLst>
  </p:cSld>
  <p:clrMapOvr>
    <a:masterClrMapping/>
  </p:clrMapOvr>
  <p:transition advTm="8506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overview: observing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13</a:t>
            </a:fld>
            <a:endParaRPr lang="en-US" altLang="ko-KR"/>
          </a:p>
        </p:txBody>
      </p:sp>
      <p:grpSp>
        <p:nvGrpSpPr>
          <p:cNvPr id="23" name="Group 22"/>
          <p:cNvGrpSpPr/>
          <p:nvPr/>
        </p:nvGrpSpPr>
        <p:grpSpPr>
          <a:xfrm>
            <a:off x="457201" y="5059173"/>
            <a:ext cx="1600200" cy="1455675"/>
            <a:chOff x="457201" y="5059173"/>
            <a:chExt cx="1600200" cy="1455675"/>
          </a:xfrm>
        </p:grpSpPr>
        <p:sp>
          <p:nvSpPr>
            <p:cNvPr id="27" name="TextBox 26"/>
            <p:cNvSpPr txBox="1"/>
            <p:nvPr/>
          </p:nvSpPr>
          <p:spPr>
            <a:xfrm>
              <a:off x="457201" y="5059173"/>
              <a:ext cx="1600200" cy="2743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/>
                <a:t>RGB-D Scan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/>
            <a:srcRect l="-1" r="2691" b="10927"/>
            <a:stretch/>
          </p:blipFill>
          <p:spPr>
            <a:xfrm>
              <a:off x="462776" y="5417568"/>
              <a:ext cx="1594625" cy="1097280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3066073" y="872639"/>
            <a:ext cx="30118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/>
              <a:t>Observe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151046" y="5059172"/>
            <a:ext cx="1602599" cy="1450506"/>
            <a:chOff x="2151046" y="5059172"/>
            <a:chExt cx="1602599" cy="1450506"/>
          </a:xfrm>
        </p:grpSpPr>
        <p:sp>
          <p:nvSpPr>
            <p:cNvPr id="10" name="TextBox 9"/>
            <p:cNvSpPr txBox="1"/>
            <p:nvPr/>
          </p:nvSpPr>
          <p:spPr>
            <a:xfrm>
              <a:off x="2153445" y="5059172"/>
              <a:ext cx="1600200" cy="2743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 smtClean="0"/>
                <a:t>Reconstruct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/>
            <a:srcRect r="24196"/>
            <a:stretch/>
          </p:blipFill>
          <p:spPr>
            <a:xfrm>
              <a:off x="2151046" y="5412398"/>
              <a:ext cx="1597024" cy="109728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847290" y="5059353"/>
            <a:ext cx="1602599" cy="1450325"/>
            <a:chOff x="3847290" y="5059353"/>
            <a:chExt cx="1602599" cy="1450325"/>
          </a:xfrm>
        </p:grpSpPr>
        <p:sp>
          <p:nvSpPr>
            <p:cNvPr id="14" name="TextBox 13"/>
            <p:cNvSpPr txBox="1"/>
            <p:nvPr/>
          </p:nvSpPr>
          <p:spPr>
            <a:xfrm>
              <a:off x="3849689" y="5059353"/>
              <a:ext cx="1600200" cy="2743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 smtClean="0"/>
                <a:t>Segment</a:t>
              </a:r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r="25286"/>
            <a:stretch/>
          </p:blipFill>
          <p:spPr>
            <a:xfrm>
              <a:off x="3847290" y="5412398"/>
              <a:ext cx="1599423" cy="1097280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b="10248"/>
          <a:stretch/>
        </p:blipFill>
        <p:spPr>
          <a:xfrm>
            <a:off x="1919571" y="1333328"/>
            <a:ext cx="5304858" cy="36576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545933" y="5059174"/>
            <a:ext cx="1600200" cy="1454341"/>
            <a:chOff x="5545933" y="5059174"/>
            <a:chExt cx="1600200" cy="1454341"/>
          </a:xfrm>
        </p:grpSpPr>
        <p:sp>
          <p:nvSpPr>
            <p:cNvPr id="18" name="TextBox 17"/>
            <p:cNvSpPr txBox="1"/>
            <p:nvPr/>
          </p:nvSpPr>
          <p:spPr>
            <a:xfrm>
              <a:off x="5545933" y="5059174"/>
              <a:ext cx="1600200" cy="2743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 smtClean="0"/>
                <a:t>Observe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6"/>
            <a:srcRect b="10248"/>
            <a:stretch/>
          </p:blipFill>
          <p:spPr>
            <a:xfrm>
              <a:off x="5545933" y="5412398"/>
              <a:ext cx="1597023" cy="1101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7240767"/>
      </p:ext>
    </p:extLst>
  </p:cSld>
  <p:clrMapOvr>
    <a:masterClrMapping/>
  </p:clrMapOvr>
  <p:transition advTm="8506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063" y="1333328"/>
            <a:ext cx="5309875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overview: observing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14</a:t>
            </a:fld>
            <a:endParaRPr lang="en-US" altLang="ko-KR"/>
          </a:p>
        </p:txBody>
      </p:sp>
      <p:grpSp>
        <p:nvGrpSpPr>
          <p:cNvPr id="23" name="Group 22"/>
          <p:cNvGrpSpPr/>
          <p:nvPr/>
        </p:nvGrpSpPr>
        <p:grpSpPr>
          <a:xfrm>
            <a:off x="457201" y="5059173"/>
            <a:ext cx="1600200" cy="1455675"/>
            <a:chOff x="457201" y="5059173"/>
            <a:chExt cx="1600200" cy="1455675"/>
          </a:xfrm>
        </p:grpSpPr>
        <p:sp>
          <p:nvSpPr>
            <p:cNvPr id="27" name="TextBox 26"/>
            <p:cNvSpPr txBox="1"/>
            <p:nvPr/>
          </p:nvSpPr>
          <p:spPr>
            <a:xfrm>
              <a:off x="457201" y="5059173"/>
              <a:ext cx="1600200" cy="2743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/>
                <a:t>RGB-D Scan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/>
            <a:srcRect l="-1" r="2691" b="10927"/>
            <a:stretch/>
          </p:blipFill>
          <p:spPr>
            <a:xfrm>
              <a:off x="462776" y="5417568"/>
              <a:ext cx="1594625" cy="1097280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3066073" y="872639"/>
            <a:ext cx="30118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/>
              <a:t>Activate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151046" y="5059172"/>
            <a:ext cx="1602599" cy="1450506"/>
            <a:chOff x="2151046" y="5059172"/>
            <a:chExt cx="1602599" cy="1450506"/>
          </a:xfrm>
        </p:grpSpPr>
        <p:sp>
          <p:nvSpPr>
            <p:cNvPr id="10" name="TextBox 9"/>
            <p:cNvSpPr txBox="1"/>
            <p:nvPr/>
          </p:nvSpPr>
          <p:spPr>
            <a:xfrm>
              <a:off x="2153445" y="5059172"/>
              <a:ext cx="1600200" cy="2743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 smtClean="0"/>
                <a:t>Reconstruct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r="24196"/>
            <a:stretch/>
          </p:blipFill>
          <p:spPr>
            <a:xfrm>
              <a:off x="2151046" y="5412398"/>
              <a:ext cx="1597024" cy="109728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847290" y="5059353"/>
            <a:ext cx="1602599" cy="1450325"/>
            <a:chOff x="3847290" y="5059353"/>
            <a:chExt cx="1602599" cy="1450325"/>
          </a:xfrm>
        </p:grpSpPr>
        <p:sp>
          <p:nvSpPr>
            <p:cNvPr id="14" name="TextBox 13"/>
            <p:cNvSpPr txBox="1"/>
            <p:nvPr/>
          </p:nvSpPr>
          <p:spPr>
            <a:xfrm>
              <a:off x="3849689" y="5059353"/>
              <a:ext cx="1600200" cy="2743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 smtClean="0"/>
                <a:t>Segment</a:t>
              </a:r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/>
            <a:srcRect r="25286"/>
            <a:stretch/>
          </p:blipFill>
          <p:spPr>
            <a:xfrm>
              <a:off x="3847290" y="5412398"/>
              <a:ext cx="1599423" cy="109728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5545933" y="5059174"/>
            <a:ext cx="1600200" cy="1454341"/>
            <a:chOff x="5545933" y="5059174"/>
            <a:chExt cx="1600200" cy="1454341"/>
          </a:xfrm>
        </p:grpSpPr>
        <p:sp>
          <p:nvSpPr>
            <p:cNvPr id="18" name="TextBox 17"/>
            <p:cNvSpPr txBox="1"/>
            <p:nvPr/>
          </p:nvSpPr>
          <p:spPr>
            <a:xfrm>
              <a:off x="5545933" y="5059174"/>
              <a:ext cx="1600200" cy="2743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 smtClean="0"/>
                <a:t>Observe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/>
            <a:srcRect b="10248"/>
            <a:stretch/>
          </p:blipFill>
          <p:spPr>
            <a:xfrm>
              <a:off x="5545933" y="5412398"/>
              <a:ext cx="1597023" cy="1101117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7242176" y="5059354"/>
            <a:ext cx="1600201" cy="1455494"/>
            <a:chOff x="7242176" y="5059354"/>
            <a:chExt cx="1600201" cy="1455494"/>
          </a:xfrm>
        </p:grpSpPr>
        <p:sp>
          <p:nvSpPr>
            <p:cNvPr id="24" name="TextBox 23"/>
            <p:cNvSpPr txBox="1"/>
            <p:nvPr/>
          </p:nvSpPr>
          <p:spPr>
            <a:xfrm>
              <a:off x="7242177" y="5059354"/>
              <a:ext cx="1600200" cy="2743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/>
                <a:t>A</a:t>
              </a:r>
              <a:r>
                <a:rPr lang="en-US" dirty="0" smtClean="0"/>
                <a:t>ctivate</a:t>
              </a:r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2176" y="5414772"/>
              <a:ext cx="1597023" cy="1100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942852"/>
      </p:ext>
    </p:extLst>
  </p:cSld>
  <p:clrMapOvr>
    <a:masterClrMapping/>
  </p:clrMapOvr>
  <p:transition advTm="8506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Annotating action observations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15" name="Picture 14"/>
          <p:cNvPicPr>
            <a:picLocks/>
          </p:cNvPicPr>
          <p:nvPr/>
        </p:nvPicPr>
        <p:blipFill rotWithShape="1">
          <a:blip r:embed="rId3"/>
          <a:srcRect l="18671" t="23528" r="19119" b="13185"/>
          <a:stretch/>
        </p:blipFill>
        <p:spPr>
          <a:xfrm>
            <a:off x="457473" y="1485599"/>
            <a:ext cx="2418545" cy="2015454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 rotWithShape="1">
          <a:blip r:embed="rId4"/>
          <a:srcRect l="15014" t="3618"/>
          <a:stretch/>
        </p:blipFill>
        <p:spPr>
          <a:xfrm>
            <a:off x="3298801" y="1479403"/>
            <a:ext cx="2418545" cy="2015454"/>
          </a:xfrm>
          <a:prstGeom prst="rect">
            <a:avLst/>
          </a:prstGeom>
        </p:spPr>
      </p:pic>
      <p:pic>
        <p:nvPicPr>
          <p:cNvPr id="17" name="Picture 16"/>
          <p:cNvPicPr>
            <a:picLocks/>
          </p:cNvPicPr>
          <p:nvPr/>
        </p:nvPicPr>
        <p:blipFill rotWithShape="1">
          <a:blip r:embed="rId5"/>
          <a:srcRect r="102"/>
          <a:stretch/>
        </p:blipFill>
        <p:spPr>
          <a:xfrm>
            <a:off x="3300176" y="4026766"/>
            <a:ext cx="2418545" cy="201545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/>
          <a:srcRect t="10001" r="8104" b="8049"/>
          <a:stretch/>
        </p:blipFill>
        <p:spPr>
          <a:xfrm>
            <a:off x="457499" y="4026766"/>
            <a:ext cx="2418519" cy="201545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011687" y="4648200"/>
            <a:ext cx="2693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Source Sans Pro"/>
              </a:rPr>
              <a:t>t = </a:t>
            </a:r>
            <a:r>
              <a:rPr lang="en-US" sz="2000" dirty="0" smtClean="0">
                <a:latin typeface="Source Sans Pro"/>
              </a:rPr>
              <a:t>[00:42, 02:15]</a:t>
            </a:r>
          </a:p>
          <a:p>
            <a:pPr lvl="0" algn="ctr"/>
            <a:r>
              <a:rPr lang="en-US" sz="2000" dirty="0" smtClean="0">
                <a:latin typeface="Source Sans Pro"/>
              </a:rPr>
              <a:t>“sitting” + “using-PC”</a:t>
            </a:r>
            <a:endParaRPr lang="en-US" sz="2000" dirty="0">
              <a:latin typeface="Source Sans Pr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49077" y="2305603"/>
            <a:ext cx="24185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 smtClean="0">
                <a:latin typeface="Source Sans Pro"/>
              </a:rPr>
              <a:t>t = [00:05</a:t>
            </a:r>
            <a:r>
              <a:rPr lang="en-US" sz="2000" dirty="0">
                <a:latin typeface="Source Sans Pro"/>
              </a:rPr>
              <a:t>, </a:t>
            </a:r>
            <a:r>
              <a:rPr lang="en-US" sz="2000" dirty="0" smtClean="0">
                <a:latin typeface="Source Sans Pro"/>
              </a:rPr>
              <a:t>00:30]</a:t>
            </a:r>
          </a:p>
          <a:p>
            <a:pPr lvl="0" algn="ctr"/>
            <a:r>
              <a:rPr lang="en-US" sz="2000" dirty="0" smtClean="0">
                <a:latin typeface="Source Sans Pro"/>
              </a:rPr>
              <a:t>“sitting”</a:t>
            </a:r>
            <a:endParaRPr lang="en-US" sz="2000" dirty="0">
              <a:latin typeface="Source Sans Pr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499" y="985741"/>
            <a:ext cx="241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Observation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07773" y="985741"/>
            <a:ext cx="241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Pose in 3D scene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49077" y="985741"/>
            <a:ext cx="241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Action annotation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292843"/>
      </p:ext>
    </p:extLst>
  </p:cSld>
  <p:clrMapOvr>
    <a:masterClrMapping/>
  </p:clrMapOvr>
  <p:transition advTm="8506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overview: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16</a:t>
            </a:fld>
            <a:endParaRPr lang="en-US" altLang="ko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71800" y="4539345"/>
                <a:ext cx="3375860" cy="10592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4539345"/>
                <a:ext cx="3375860" cy="10592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4989618" y="4815022"/>
            <a:ext cx="1335911" cy="1246182"/>
            <a:chOff x="5445889" y="4521602"/>
            <a:chExt cx="1335911" cy="1246182"/>
          </a:xfrm>
        </p:grpSpPr>
        <p:cxnSp>
          <p:nvCxnSpPr>
            <p:cNvPr id="10" name="Straight Arrow Connector 9"/>
            <p:cNvCxnSpPr>
              <a:stCxn id="11" idx="0"/>
            </p:cNvCxnSpPr>
            <p:nvPr/>
          </p:nvCxnSpPr>
          <p:spPr bwMode="auto">
            <a:xfrm flipV="1">
              <a:off x="6160635" y="5051267"/>
              <a:ext cx="0" cy="43951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5715000" y="5490785"/>
              <a:ext cx="89127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 smtClean="0"/>
                <a:t>classifier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445889" y="4521602"/>
              <a:ext cx="1335911" cy="529665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Neutra Text" pitchFamily="50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56220" y="2207324"/>
                <a:ext cx="2194008" cy="15848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b="1" dirty="0" smtClean="0"/>
                  <a:t>Region features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p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𝒛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𝒛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d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𝒙𝒚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𝒙𝒚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𝟓𝟎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𝟎𝟓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𝟑𝟓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</m:eqAr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𝟗𝟓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220" y="2207324"/>
                <a:ext cx="2194008" cy="1584857"/>
              </a:xfrm>
              <a:prstGeom prst="rect">
                <a:avLst/>
              </a:prstGeom>
              <a:blipFill rotWithShape="0">
                <a:blip r:embed="rId4"/>
                <a:stretch>
                  <a:fillRect l="-4722" t="-4231" r="-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2" y="990600"/>
            <a:ext cx="3571875" cy="29180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36267" t="54838" r="33867" b="21660"/>
          <a:stretch/>
        </p:blipFill>
        <p:spPr>
          <a:xfrm>
            <a:off x="6019800" y="988673"/>
            <a:ext cx="1466849" cy="942974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15" idx="1"/>
          </p:cNvCxnSpPr>
          <p:nvPr/>
        </p:nvCxnSpPr>
        <p:spPr bwMode="auto">
          <a:xfrm flipV="1">
            <a:off x="2243139" y="1460160"/>
            <a:ext cx="3776661" cy="14510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58898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codebook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17</a:t>
            </a:fld>
            <a:endParaRPr lang="en-US" altLang="ko-KR"/>
          </a:p>
        </p:txBody>
      </p:sp>
      <p:grpSp>
        <p:nvGrpSpPr>
          <p:cNvPr id="3" name="Group 2"/>
          <p:cNvGrpSpPr/>
          <p:nvPr/>
        </p:nvGrpSpPr>
        <p:grpSpPr>
          <a:xfrm>
            <a:off x="457202" y="871584"/>
            <a:ext cx="8381998" cy="5029201"/>
            <a:chOff x="1536538" y="1873009"/>
            <a:chExt cx="5893120" cy="353587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4417" y="2233805"/>
              <a:ext cx="1267213" cy="1145473"/>
            </a:xfrm>
            <a:prstGeom prst="rect">
              <a:avLst/>
            </a:prstGeom>
          </p:spPr>
        </p:pic>
        <p:sp>
          <p:nvSpPr>
            <p:cNvPr id="8" name="Cloud 7"/>
            <p:cNvSpPr/>
            <p:nvPr/>
          </p:nvSpPr>
          <p:spPr>
            <a:xfrm>
              <a:off x="1536538" y="1873009"/>
              <a:ext cx="5893120" cy="3535874"/>
            </a:xfrm>
            <a:prstGeom prst="cloud">
              <a:avLst/>
            </a:prstGeom>
            <a:noFill/>
            <a:ln>
              <a:solidFill>
                <a:srgbClr val="DAD7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5343" y="2377346"/>
              <a:ext cx="827221" cy="1105992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2982986" y="2436323"/>
              <a:ext cx="342795" cy="554714"/>
            </a:xfrm>
            <a:prstGeom prst="rect">
              <a:avLst/>
            </a:prstGeom>
            <a:noFill/>
            <a:ln w="38100">
              <a:solidFill>
                <a:srgbClr val="C050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4268" y="2436323"/>
              <a:ext cx="1088445" cy="1082821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3900787" y="2955152"/>
              <a:ext cx="568633" cy="495008"/>
            </a:xfrm>
            <a:prstGeom prst="rect">
              <a:avLst/>
            </a:prstGeom>
            <a:noFill/>
            <a:ln w="38100"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36396" y="2456945"/>
              <a:ext cx="672187" cy="356734"/>
            </a:xfrm>
            <a:prstGeom prst="rect">
              <a:avLst/>
            </a:prstGeom>
            <a:noFill/>
            <a:ln w="38100"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91012" y="3821412"/>
              <a:ext cx="1145683" cy="1036096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3005184" y="3896256"/>
              <a:ext cx="591027" cy="486069"/>
            </a:xfrm>
            <a:prstGeom prst="rect">
              <a:avLst/>
            </a:prstGeom>
            <a:noFill/>
            <a:ln w="38100">
              <a:solidFill>
                <a:srgbClr val="8064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17669" y="4226887"/>
              <a:ext cx="931503" cy="881988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4107220" y="4278168"/>
              <a:ext cx="482294" cy="511313"/>
            </a:xfrm>
            <a:prstGeom prst="rect">
              <a:avLst/>
            </a:prstGeom>
            <a:noFill/>
            <a:ln w="38100">
              <a:solidFill>
                <a:srgbClr val="4BAC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48285" y="3537394"/>
              <a:ext cx="1091900" cy="875126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5272598" y="3720515"/>
              <a:ext cx="684779" cy="555126"/>
            </a:xfrm>
            <a:prstGeom prst="rect">
              <a:avLst/>
            </a:prstGeom>
            <a:noFill/>
            <a:ln w="38100">
              <a:solidFill>
                <a:srgbClr val="F79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/>
                <p:cNvSpPr/>
                <p:nvPr/>
              </p:nvSpPr>
              <p:spPr>
                <a:xfrm>
                  <a:off x="2989320" y="2569080"/>
                  <a:ext cx="330127" cy="2813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C0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rimson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20" y="2569080"/>
                  <a:ext cx="330127" cy="28130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4022433" y="3062695"/>
                  <a:ext cx="325934" cy="2813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C0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rimson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2433" y="3062695"/>
                  <a:ext cx="325934" cy="28130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/>
                <p:cNvSpPr/>
                <p:nvPr/>
              </p:nvSpPr>
              <p:spPr>
                <a:xfrm>
                  <a:off x="3131832" y="3974956"/>
                  <a:ext cx="330127" cy="2813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C0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rimson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35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32" y="3974956"/>
                  <a:ext cx="330127" cy="28130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>
                  <a:off x="4216368" y="4394509"/>
                  <a:ext cx="330127" cy="2813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C0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rimson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6368" y="4394509"/>
                  <a:ext cx="330127" cy="28130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5707426" y="2496228"/>
                  <a:ext cx="330127" cy="2813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C0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rimson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7426" y="2496228"/>
                  <a:ext cx="330127" cy="28130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/>
                <p:cNvSpPr/>
                <p:nvPr/>
              </p:nvSpPr>
              <p:spPr>
                <a:xfrm>
                  <a:off x="5449924" y="3857426"/>
                  <a:ext cx="330127" cy="2813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C0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rimson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38" name="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924" y="3857426"/>
                  <a:ext cx="330127" cy="28130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TextBox 50"/>
          <p:cNvSpPr txBox="1"/>
          <p:nvPr/>
        </p:nvSpPr>
        <p:spPr>
          <a:xfrm>
            <a:off x="1143000" y="6017706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Similar to unsupervised feature learning for images</a:t>
            </a:r>
            <a:br>
              <a:rPr lang="en-US" dirty="0" smtClean="0"/>
            </a:br>
            <a:r>
              <a:rPr lang="en-US" dirty="0" smtClean="0"/>
              <a:t>[Coates and Ng 2012] [Savva et al. 2012]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5656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236" y="1134020"/>
            <a:ext cx="415590" cy="3330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Codebook encoding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18</a:t>
            </a:fld>
            <a:endParaRPr lang="en-US" altLang="ko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09601" y="940444"/>
                <a:ext cx="4049358" cy="2874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dirty="0" smtClean="0"/>
                  <a:t>region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</a:t>
                </a:r>
                <a:r>
                  <a:rPr lang="en-US" dirty="0" smtClean="0">
                    <a:sym typeface="Wingdings" panose="05000000000000000000" pitchFamily="2" charset="2"/>
                  </a:rPr>
                  <a:t> </a:t>
                </a:r>
                <a:r>
                  <a:rPr lang="en-US" dirty="0" smtClean="0"/>
                  <a:t>codebook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1" y="940444"/>
                <a:ext cx="4049358" cy="287451"/>
              </a:xfrm>
              <a:prstGeom prst="rect">
                <a:avLst/>
              </a:prstGeom>
              <a:blipFill rotWithShape="0">
                <a:blip r:embed="rId4"/>
                <a:stretch>
                  <a:fillRect l="-3464" t="-23404" b="-5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/>
          <p:cNvGrpSpPr/>
          <p:nvPr/>
        </p:nvGrpSpPr>
        <p:grpSpPr>
          <a:xfrm>
            <a:off x="5637831" y="472945"/>
            <a:ext cx="2248377" cy="1349027"/>
            <a:chOff x="1536539" y="1873009"/>
            <a:chExt cx="5893124" cy="3535872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74421" y="2233806"/>
              <a:ext cx="1267214" cy="1145473"/>
            </a:xfrm>
            <a:prstGeom prst="rect">
              <a:avLst/>
            </a:prstGeom>
          </p:spPr>
        </p:pic>
        <p:sp>
          <p:nvSpPr>
            <p:cNvPr id="31" name="Cloud 30"/>
            <p:cNvSpPr/>
            <p:nvPr/>
          </p:nvSpPr>
          <p:spPr>
            <a:xfrm>
              <a:off x="1536539" y="1873009"/>
              <a:ext cx="5893124" cy="3535872"/>
            </a:xfrm>
            <a:prstGeom prst="cloud">
              <a:avLst/>
            </a:prstGeom>
            <a:noFill/>
            <a:ln>
              <a:solidFill>
                <a:srgbClr val="DAD7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5344" y="2377346"/>
              <a:ext cx="827221" cy="1105992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2982988" y="2436321"/>
              <a:ext cx="342796" cy="554713"/>
            </a:xfrm>
            <a:prstGeom prst="rect">
              <a:avLst/>
            </a:prstGeom>
            <a:noFill/>
            <a:ln w="38100">
              <a:solidFill>
                <a:srgbClr val="C050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74272" y="2436321"/>
              <a:ext cx="1088446" cy="1082820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3900789" y="2955151"/>
              <a:ext cx="568634" cy="495008"/>
            </a:xfrm>
            <a:prstGeom prst="rect">
              <a:avLst/>
            </a:prstGeom>
            <a:noFill/>
            <a:ln w="38100"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536399" y="2456944"/>
              <a:ext cx="672187" cy="356734"/>
            </a:xfrm>
            <a:prstGeom prst="rect">
              <a:avLst/>
            </a:prstGeom>
            <a:noFill/>
            <a:ln w="38100"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91014" y="3821408"/>
              <a:ext cx="1145685" cy="1036095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3005187" y="3896254"/>
              <a:ext cx="591028" cy="486070"/>
            </a:xfrm>
            <a:prstGeom prst="rect">
              <a:avLst/>
            </a:prstGeom>
            <a:noFill/>
            <a:ln w="38100">
              <a:solidFill>
                <a:srgbClr val="8064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17671" y="4226885"/>
              <a:ext cx="931504" cy="881987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4107222" y="4278167"/>
              <a:ext cx="482295" cy="511312"/>
            </a:xfrm>
            <a:prstGeom prst="rect">
              <a:avLst/>
            </a:prstGeom>
            <a:noFill/>
            <a:ln w="38100">
              <a:solidFill>
                <a:srgbClr val="4BAC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272602" y="3720514"/>
              <a:ext cx="684780" cy="555126"/>
            </a:xfrm>
            <a:prstGeom prst="rect">
              <a:avLst/>
            </a:prstGeom>
            <a:noFill/>
            <a:ln w="38100">
              <a:solidFill>
                <a:srgbClr val="F79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2252122" y="2826915"/>
                  <a:ext cx="1066076" cy="8560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C0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rimson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2122" y="2826915"/>
                  <a:ext cx="1066076" cy="85600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3506536" y="2233805"/>
                  <a:ext cx="1054485" cy="8560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C0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rimson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6536" y="2233805"/>
                  <a:ext cx="1054485" cy="85600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/>
                <p:cNvSpPr/>
                <p:nvPr/>
              </p:nvSpPr>
              <p:spPr>
                <a:xfrm>
                  <a:off x="2339987" y="4231139"/>
                  <a:ext cx="1066076" cy="8560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C0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rimson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9987" y="4231139"/>
                  <a:ext cx="1066076" cy="85600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288452" y="4478750"/>
                  <a:ext cx="1066076" cy="8560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C0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rimson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8452" y="4478750"/>
                  <a:ext cx="1066076" cy="85600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5784638" y="2741102"/>
                  <a:ext cx="1066076" cy="8560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C0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rimson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4638" y="2741102"/>
                  <a:ext cx="1066076" cy="85600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/>
                <p:cNvSpPr/>
                <p:nvPr/>
              </p:nvSpPr>
              <p:spPr>
                <a:xfrm>
                  <a:off x="5085859" y="3570073"/>
                  <a:ext cx="1066076" cy="8560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C000"/>
                                </a:solidFill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C0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rimson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48" name="Rectangle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5859" y="3570073"/>
                  <a:ext cx="1066076" cy="85600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5" name="Group 94"/>
          <p:cNvGrpSpPr/>
          <p:nvPr/>
        </p:nvGrpSpPr>
        <p:grpSpPr>
          <a:xfrm>
            <a:off x="635270" y="1767957"/>
            <a:ext cx="2791106" cy="2301568"/>
            <a:chOff x="635270" y="1767957"/>
            <a:chExt cx="2791106" cy="2301568"/>
          </a:xfrm>
        </p:grpSpPr>
        <p:grpSp>
          <p:nvGrpSpPr>
            <p:cNvPr id="50" name="Group 49"/>
            <p:cNvGrpSpPr/>
            <p:nvPr/>
          </p:nvGrpSpPr>
          <p:grpSpPr>
            <a:xfrm>
              <a:off x="635270" y="1767957"/>
              <a:ext cx="2791106" cy="1921912"/>
              <a:chOff x="327844" y="2514600"/>
              <a:chExt cx="3983825" cy="2743200"/>
            </a:xfrm>
          </p:grpSpPr>
          <p:pic>
            <p:nvPicPr>
              <p:cNvPr id="51" name="Picture 50"/>
              <p:cNvPicPr>
                <a:picLocks noChangeAspect="1"/>
              </p:cNvPicPr>
              <p:nvPr/>
            </p:nvPicPr>
            <p:blipFill rotWithShape="1">
              <a:blip r:embed="rId16"/>
              <a:srcRect l="6159" t="10322" r="49840" b="32104"/>
              <a:stretch/>
            </p:blipFill>
            <p:spPr>
              <a:xfrm>
                <a:off x="327844" y="2514600"/>
                <a:ext cx="3983825" cy="2743200"/>
              </a:xfrm>
              <a:prstGeom prst="rect">
                <a:avLst/>
              </a:prstGeom>
            </p:spPr>
          </p:pic>
          <p:sp>
            <p:nvSpPr>
              <p:cNvPr id="54" name="Rectangle 53"/>
              <p:cNvSpPr/>
              <p:nvPr/>
            </p:nvSpPr>
            <p:spPr>
              <a:xfrm>
                <a:off x="3387168" y="3174795"/>
                <a:ext cx="746243" cy="1545073"/>
              </a:xfrm>
              <a:prstGeom prst="rect">
                <a:avLst/>
              </a:prstGeom>
              <a:noFill/>
              <a:ln w="38100">
                <a:solidFill>
                  <a:srgbClr val="D2C2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1522574" y="3689869"/>
                  <a:ext cx="1016497" cy="3796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𝟓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2574" y="3689869"/>
                  <a:ext cx="1016497" cy="379656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7" name="Group 96"/>
          <p:cNvGrpSpPr/>
          <p:nvPr/>
        </p:nvGrpSpPr>
        <p:grpSpPr>
          <a:xfrm>
            <a:off x="3426376" y="1756382"/>
            <a:ext cx="3372611" cy="2313143"/>
            <a:chOff x="3426376" y="1756382"/>
            <a:chExt cx="3372611" cy="2313143"/>
          </a:xfrm>
        </p:grpSpPr>
        <p:cxnSp>
          <p:nvCxnSpPr>
            <p:cNvPr id="55" name="Straight Arrow Connector 54"/>
            <p:cNvCxnSpPr>
              <a:stCxn id="51" idx="3"/>
            </p:cNvCxnSpPr>
            <p:nvPr/>
          </p:nvCxnSpPr>
          <p:spPr bwMode="auto">
            <a:xfrm>
              <a:off x="3426376" y="2728913"/>
              <a:ext cx="310048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8" name="Chart 57"/>
                <p:cNvGraphicFramePr/>
                <p:nvPr>
                  <p:extLst>
                    <p:ext uri="{D42A27DB-BD31-4B8C-83A1-F6EECF244321}">
                      <p14:modId xmlns:p14="http://schemas.microsoft.com/office/powerpoint/2010/main" val="1183311329"/>
                    </p:ext>
                  </p:extLst>
                </p:nvPr>
              </p:nvGraphicFramePr>
              <p:xfrm>
                <a:off x="3496640" y="1756382"/>
                <a:ext cx="3192778" cy="1512538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8"/>
                </a:graphicData>
              </a:graphic>
            </p:graphicFrame>
          </mc:Choice>
          <mc:Fallback xmlns="">
            <p:graphicFrame>
              <p:nvGraphicFramePr>
                <p:cNvPr id="58" name="Chart 57"/>
                <p:cNvGraphicFramePr/>
                <p:nvPr>
                  <p:extLst>
                    <p:ext uri="{D42A27DB-BD31-4B8C-83A1-F6EECF244321}">
                      <p14:modId xmlns:p14="http://schemas.microsoft.com/office/powerpoint/2010/main" val="1183311329"/>
                    </p:ext>
                  </p:extLst>
                </p:nvPr>
              </p:nvGraphicFramePr>
              <p:xfrm>
                <a:off x="3496640" y="1756382"/>
                <a:ext cx="3192778" cy="1512538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9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/>
                <p:cNvSpPr/>
                <p:nvPr/>
              </p:nvSpPr>
              <p:spPr>
                <a:xfrm>
                  <a:off x="3846110" y="3240955"/>
                  <a:ext cx="295396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C000"/>
                    </a:solidFill>
                    <a:effectLst/>
                    <a:latin typeface="Crimson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59" name="Rectangle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6110" y="3240955"/>
                  <a:ext cx="295396" cy="40011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r="-27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/>
                <p:cNvSpPr/>
                <p:nvPr/>
              </p:nvSpPr>
              <p:spPr>
                <a:xfrm>
                  <a:off x="4269477" y="3242672"/>
                  <a:ext cx="295396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C000"/>
                    </a:solidFill>
                    <a:effectLst/>
                    <a:latin typeface="Crimson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60" name="Rectangle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9477" y="3242672"/>
                  <a:ext cx="295396" cy="40011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r="-224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/>
                <p:cNvSpPr/>
                <p:nvPr/>
              </p:nvSpPr>
              <p:spPr>
                <a:xfrm>
                  <a:off x="4684196" y="3242672"/>
                  <a:ext cx="295396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C000"/>
                    </a:solidFill>
                    <a:effectLst/>
                    <a:latin typeface="Crimson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61" name="Rectangle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4196" y="3242672"/>
                  <a:ext cx="295396" cy="400110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r="-265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/>
                <p:cNvSpPr/>
                <p:nvPr/>
              </p:nvSpPr>
              <p:spPr>
                <a:xfrm>
                  <a:off x="5111579" y="3242672"/>
                  <a:ext cx="295396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C000"/>
                    </a:solidFill>
                    <a:effectLst/>
                    <a:latin typeface="Crimson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62" name="Rectangle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1579" y="3242672"/>
                  <a:ext cx="295396" cy="400110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r="-27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538962" y="3242672"/>
                  <a:ext cx="295396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C000"/>
                    </a:solidFill>
                    <a:effectLst/>
                    <a:latin typeface="Crimson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8962" y="3242672"/>
                  <a:ext cx="295396" cy="400110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r="-27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5966345" y="3242672"/>
                  <a:ext cx="295396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C000"/>
                    </a:solidFill>
                    <a:effectLst/>
                    <a:latin typeface="Crimson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6345" y="3242672"/>
                  <a:ext cx="295396" cy="400110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r="-27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4684196" y="3689869"/>
                  <a:ext cx="1317797" cy="3796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𝓓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4196" y="3689869"/>
                  <a:ext cx="1317797" cy="379656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Straight Connector 67"/>
            <p:cNvCxnSpPr/>
            <p:nvPr/>
          </p:nvCxnSpPr>
          <p:spPr bwMode="auto">
            <a:xfrm>
              <a:off x="3812624" y="2911529"/>
              <a:ext cx="2542669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6296991" y="2694597"/>
                  <a:ext cx="50199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6991" y="2694597"/>
                  <a:ext cx="501996" cy="369332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9" name="Group 98"/>
          <p:cNvGrpSpPr/>
          <p:nvPr/>
        </p:nvGrpSpPr>
        <p:grpSpPr>
          <a:xfrm>
            <a:off x="6659459" y="2507722"/>
            <a:ext cx="2415492" cy="374270"/>
            <a:chOff x="6659459" y="2507722"/>
            <a:chExt cx="2415492" cy="3742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/>
                <p:cNvSpPr/>
                <p:nvPr/>
              </p:nvSpPr>
              <p:spPr>
                <a:xfrm>
                  <a:off x="6896342" y="2507722"/>
                  <a:ext cx="2178609" cy="374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𝐦𝐚𝐱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𝓓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Rectangle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6342" y="2507722"/>
                  <a:ext cx="2178609" cy="374270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b="-145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/>
            <p:cNvCxnSpPr/>
            <p:nvPr/>
          </p:nvCxnSpPr>
          <p:spPr bwMode="auto">
            <a:xfrm>
              <a:off x="6659459" y="2728913"/>
              <a:ext cx="310048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96" name="Group 95"/>
          <p:cNvGrpSpPr/>
          <p:nvPr/>
        </p:nvGrpSpPr>
        <p:grpSpPr>
          <a:xfrm>
            <a:off x="640247" y="4343400"/>
            <a:ext cx="2823444" cy="2301568"/>
            <a:chOff x="640247" y="4343400"/>
            <a:chExt cx="2823444" cy="2301568"/>
          </a:xfrm>
        </p:grpSpPr>
        <p:grpSp>
          <p:nvGrpSpPr>
            <p:cNvPr id="75" name="Group 74"/>
            <p:cNvGrpSpPr/>
            <p:nvPr/>
          </p:nvGrpSpPr>
          <p:grpSpPr>
            <a:xfrm>
              <a:off x="640247" y="4343400"/>
              <a:ext cx="2823444" cy="1921912"/>
              <a:chOff x="5448490" y="2514600"/>
              <a:chExt cx="4029982" cy="2743200"/>
            </a:xfrm>
          </p:grpSpPr>
          <p:pic>
            <p:nvPicPr>
              <p:cNvPr id="76" name="Picture 75"/>
              <p:cNvPicPr>
                <a:picLocks noChangeAspect="1"/>
              </p:cNvPicPr>
              <p:nvPr/>
            </p:nvPicPr>
            <p:blipFill rotWithShape="1">
              <a:blip r:embed="rId29"/>
              <a:srcRect t="7678" b="18334"/>
              <a:stretch/>
            </p:blipFill>
            <p:spPr>
              <a:xfrm>
                <a:off x="5448490" y="2514600"/>
                <a:ext cx="4029982" cy="2743200"/>
              </a:xfrm>
              <a:prstGeom prst="rect">
                <a:avLst/>
              </a:prstGeom>
            </p:spPr>
          </p:pic>
          <p:sp>
            <p:nvSpPr>
              <p:cNvPr id="77" name="Rectangle 76"/>
              <p:cNvSpPr/>
              <p:nvPr/>
            </p:nvSpPr>
            <p:spPr>
              <a:xfrm>
                <a:off x="8345384" y="2646922"/>
                <a:ext cx="1005829" cy="1113294"/>
              </a:xfrm>
              <a:prstGeom prst="rect">
                <a:avLst/>
              </a:prstGeom>
              <a:noFill/>
              <a:ln w="38100">
                <a:solidFill>
                  <a:srgbClr val="D2C2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/>
                <p:cNvSpPr/>
                <p:nvPr/>
              </p:nvSpPr>
              <p:spPr>
                <a:xfrm>
                  <a:off x="1522574" y="6265312"/>
                  <a:ext cx="1016497" cy="3796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𝟓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Rectangle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2574" y="6265312"/>
                  <a:ext cx="1016497" cy="379656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 b="-1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0" name="Group 99"/>
          <p:cNvGrpSpPr/>
          <p:nvPr/>
        </p:nvGrpSpPr>
        <p:grpSpPr>
          <a:xfrm>
            <a:off x="6659459" y="5088551"/>
            <a:ext cx="2415492" cy="374270"/>
            <a:chOff x="6659459" y="5088551"/>
            <a:chExt cx="2415492" cy="3742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/>
                <p:cNvSpPr/>
                <p:nvPr/>
              </p:nvSpPr>
              <p:spPr>
                <a:xfrm>
                  <a:off x="6896342" y="5088551"/>
                  <a:ext cx="2178609" cy="374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𝐦𝐚𝐱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𝓓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Rectangle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6342" y="5088551"/>
                  <a:ext cx="2178609" cy="374270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Arrow Connector 81"/>
            <p:cNvCxnSpPr/>
            <p:nvPr/>
          </p:nvCxnSpPr>
          <p:spPr bwMode="auto">
            <a:xfrm>
              <a:off x="6659459" y="5309742"/>
              <a:ext cx="310048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01" name="Group 100"/>
          <p:cNvGrpSpPr/>
          <p:nvPr/>
        </p:nvGrpSpPr>
        <p:grpSpPr>
          <a:xfrm>
            <a:off x="3438977" y="4409366"/>
            <a:ext cx="3360011" cy="2241116"/>
            <a:chOff x="3438977" y="4409366"/>
            <a:chExt cx="3360011" cy="2241116"/>
          </a:xfrm>
        </p:grpSpPr>
        <p:cxnSp>
          <p:nvCxnSpPr>
            <p:cNvPr id="79" name="Straight Arrow Connector 78"/>
            <p:cNvCxnSpPr>
              <a:stCxn id="76" idx="3"/>
            </p:cNvCxnSpPr>
            <p:nvPr/>
          </p:nvCxnSpPr>
          <p:spPr bwMode="auto">
            <a:xfrm>
              <a:off x="3463691" y="5304356"/>
              <a:ext cx="27273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/>
                <p:cNvSpPr/>
                <p:nvPr/>
              </p:nvSpPr>
              <p:spPr>
                <a:xfrm>
                  <a:off x="4684196" y="6270698"/>
                  <a:ext cx="1319400" cy="3797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𝓓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4196" y="6270698"/>
                  <a:ext cx="1319400" cy="379784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b="-1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86" name="Chart 85"/>
                <p:cNvGraphicFramePr/>
                <p:nvPr>
                  <p:extLst>
                    <p:ext uri="{D42A27DB-BD31-4B8C-83A1-F6EECF244321}">
                      <p14:modId xmlns:p14="http://schemas.microsoft.com/office/powerpoint/2010/main" val="3892536123"/>
                    </p:ext>
                  </p:extLst>
                </p:nvPr>
              </p:nvGraphicFramePr>
              <p:xfrm>
                <a:off x="3438977" y="4409366"/>
                <a:ext cx="3254726" cy="149555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3"/>
                </a:graphicData>
              </a:graphic>
            </p:graphicFrame>
          </mc:Choice>
          <mc:Fallback xmlns="">
            <p:graphicFrame>
              <p:nvGraphicFramePr>
                <p:cNvPr id="86" name="Chart 85"/>
                <p:cNvGraphicFramePr/>
                <p:nvPr>
                  <p:extLst>
                    <p:ext uri="{D42A27DB-BD31-4B8C-83A1-F6EECF244321}">
                      <p14:modId xmlns:p14="http://schemas.microsoft.com/office/powerpoint/2010/main" val="3892536123"/>
                    </p:ext>
                  </p:extLst>
                </p:nvPr>
              </p:nvGraphicFramePr>
              <p:xfrm>
                <a:off x="3438977" y="4409366"/>
                <a:ext cx="3254726" cy="149555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/>
                <p:cNvSpPr/>
                <p:nvPr/>
              </p:nvSpPr>
              <p:spPr>
                <a:xfrm>
                  <a:off x="3820872" y="5860852"/>
                  <a:ext cx="295396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C000"/>
                    </a:solidFill>
                    <a:effectLst/>
                    <a:latin typeface="Crimson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87" name="Rectangle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0872" y="5860852"/>
                  <a:ext cx="295396" cy="400110"/>
                </a:xfrm>
                <a:prstGeom prst="rect">
                  <a:avLst/>
                </a:prstGeom>
                <a:blipFill rotWithShape="0">
                  <a:blip r:embed="rId35"/>
                  <a:stretch>
                    <a:fillRect r="-27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/>
                <p:cNvSpPr/>
                <p:nvPr/>
              </p:nvSpPr>
              <p:spPr>
                <a:xfrm>
                  <a:off x="4244239" y="5862569"/>
                  <a:ext cx="295396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C000"/>
                    </a:solidFill>
                    <a:effectLst/>
                    <a:latin typeface="Crimson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88" name="Rectangle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4239" y="5862569"/>
                  <a:ext cx="295396" cy="400110"/>
                </a:xfrm>
                <a:prstGeom prst="rect">
                  <a:avLst/>
                </a:prstGeom>
                <a:blipFill rotWithShape="0">
                  <a:blip r:embed="rId36"/>
                  <a:stretch>
                    <a:fillRect r="-224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/>
                <p:cNvSpPr/>
                <p:nvPr/>
              </p:nvSpPr>
              <p:spPr>
                <a:xfrm>
                  <a:off x="4658958" y="5862569"/>
                  <a:ext cx="295396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C000"/>
                    </a:solidFill>
                    <a:effectLst/>
                    <a:latin typeface="Crimson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89" name="Rectangle 8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8958" y="5862569"/>
                  <a:ext cx="295396" cy="400110"/>
                </a:xfrm>
                <a:prstGeom prst="rect">
                  <a:avLst/>
                </a:prstGeom>
                <a:blipFill rotWithShape="0">
                  <a:blip r:embed="rId37"/>
                  <a:stretch>
                    <a:fillRect r="-265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/>
                <p:cNvSpPr/>
                <p:nvPr/>
              </p:nvSpPr>
              <p:spPr>
                <a:xfrm>
                  <a:off x="5086341" y="5862569"/>
                  <a:ext cx="295396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C000"/>
                    </a:solidFill>
                    <a:effectLst/>
                    <a:latin typeface="Crimson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90" name="Rectangle 8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6341" y="5862569"/>
                  <a:ext cx="295396" cy="400110"/>
                </a:xfrm>
                <a:prstGeom prst="rect">
                  <a:avLst/>
                </a:prstGeom>
                <a:blipFill rotWithShape="0">
                  <a:blip r:embed="rId38"/>
                  <a:stretch>
                    <a:fillRect r="-265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/>
                <p:cNvSpPr/>
                <p:nvPr/>
              </p:nvSpPr>
              <p:spPr>
                <a:xfrm>
                  <a:off x="5513724" y="5862569"/>
                  <a:ext cx="295396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C000"/>
                    </a:solidFill>
                    <a:effectLst/>
                    <a:latin typeface="Crimson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91" name="Rectangle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724" y="5862569"/>
                  <a:ext cx="295396" cy="400110"/>
                </a:xfrm>
                <a:prstGeom prst="rect">
                  <a:avLst/>
                </a:prstGeom>
                <a:blipFill rotWithShape="0">
                  <a:blip r:embed="rId39"/>
                  <a:stretch>
                    <a:fillRect r="-24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/>
                <p:cNvSpPr/>
                <p:nvPr/>
              </p:nvSpPr>
              <p:spPr>
                <a:xfrm>
                  <a:off x="5941107" y="5862569"/>
                  <a:ext cx="295396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C000"/>
                    </a:solidFill>
                    <a:effectLst/>
                    <a:latin typeface="Crimson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92" name="Rectangle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1107" y="5862569"/>
                  <a:ext cx="295396" cy="400110"/>
                </a:xfrm>
                <a:prstGeom prst="rect">
                  <a:avLst/>
                </a:prstGeom>
                <a:blipFill rotWithShape="0">
                  <a:blip r:embed="rId40"/>
                  <a:stretch>
                    <a:fillRect r="-27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Straight Connector 92"/>
            <p:cNvCxnSpPr/>
            <p:nvPr/>
          </p:nvCxnSpPr>
          <p:spPr bwMode="auto">
            <a:xfrm>
              <a:off x="3812624" y="5410200"/>
              <a:ext cx="2542669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/>
                <p:cNvSpPr/>
                <p:nvPr/>
              </p:nvSpPr>
              <p:spPr>
                <a:xfrm>
                  <a:off x="6296991" y="5193268"/>
                  <a:ext cx="5019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94" name="Rectangle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6991" y="5193268"/>
                  <a:ext cx="501997" cy="369332"/>
                </a:xfrm>
                <a:prstGeom prst="rect">
                  <a:avLst/>
                </a:prstGeom>
                <a:blipFill rotWithShape="0"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653632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Learning: action 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250" y="1068859"/>
            <a:ext cx="3121414" cy="238951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8" idx="2"/>
            <a:endCxn id="9" idx="0"/>
          </p:cNvCxnSpPr>
          <p:nvPr/>
        </p:nvCxnSpPr>
        <p:spPr bwMode="auto">
          <a:xfrm>
            <a:off x="6324018" y="2036413"/>
            <a:ext cx="3272" cy="5718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215235" y="1379630"/>
                <a:ext cx="4217565" cy="6567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:r>
                  <a:rPr lang="en-US" dirty="0" smtClean="0">
                    <a:ea typeface="Cambria Math" panose="02040503050406030204" pitchFamily="18" charset="0"/>
                  </a:rPr>
                  <a:t>Region </a:t>
                </a:r>
                <a:r>
                  <a:rPr lang="en-US" dirty="0">
                    <a:ea typeface="Cambria Math" panose="02040503050406030204" pitchFamily="18" charset="0"/>
                  </a:rPr>
                  <a:t>response at </a:t>
                </a:r>
                <a:r>
                  <a:rPr lang="en-US" dirty="0" smtClean="0">
                    <a:ea typeface="Cambria Math" panose="02040503050406030204" pitchFamily="18" charset="0"/>
                  </a:rPr>
                  <a:t>location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ea typeface="Cambria Math" panose="02040503050406030204" pitchFamily="18" charset="0"/>
                  </a:rPr>
                  <a:t>and pose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/>
                </a:r>
                <a:b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235" y="1379630"/>
                <a:ext cx="4217565" cy="656783"/>
              </a:xfrm>
              <a:prstGeom prst="rect">
                <a:avLst/>
              </a:prstGeom>
              <a:blipFill rotWithShape="0">
                <a:blip r:embed="rId4"/>
                <a:stretch>
                  <a:fillRect l="-1156" t="-463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38800" y="2608277"/>
                <a:ext cx="1376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 smtClean="0"/>
                  <a:t>Action label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608277"/>
                <a:ext cx="137698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0177" t="-28889" r="-3097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200400" y="4038600"/>
                <a:ext cx="3375860" cy="10592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4038600"/>
                <a:ext cx="3375860" cy="10592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024125" y="5518357"/>
                <a:ext cx="19690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125" y="5518357"/>
                <a:ext cx="1969001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 bwMode="auto">
          <a:xfrm flipV="1">
            <a:off x="6008626" y="4851194"/>
            <a:ext cx="0" cy="6671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51557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a lot of geometry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077200" y="6513515"/>
            <a:ext cx="762000" cy="274637"/>
          </a:xfrm>
        </p:spPr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2</a:t>
            </a:fld>
            <a:endParaRPr lang="en-US" altLang="ko-KR"/>
          </a:p>
        </p:txBody>
      </p:sp>
      <p:grpSp>
        <p:nvGrpSpPr>
          <p:cNvPr id="5" name="Group 4"/>
          <p:cNvGrpSpPr/>
          <p:nvPr/>
        </p:nvGrpSpPr>
        <p:grpSpPr>
          <a:xfrm>
            <a:off x="4414949" y="1981200"/>
            <a:ext cx="4200300" cy="2971800"/>
            <a:chOff x="5218412" y="919901"/>
            <a:chExt cx="3037875" cy="214936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8412" y="919901"/>
              <a:ext cx="3037875" cy="2149360"/>
            </a:xfrm>
            <a:prstGeom prst="rect">
              <a:avLst/>
            </a:prstGeom>
          </p:spPr>
        </p:pic>
        <p:pic>
          <p:nvPicPr>
            <p:cNvPr id="1032" name="Picture 8" descr="https://cgcookie.com/blender/files/2014/10/logo-sketchfab-white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18412" y="919901"/>
              <a:ext cx="1106188" cy="236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2" y="1981200"/>
            <a:ext cx="3590606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250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overview: predicting action maps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20</a:t>
            </a:fld>
            <a:endParaRPr lang="en-US" altLang="ko-K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333" t="15610" r="-1" b="13579"/>
          <a:stretch/>
        </p:blipFill>
        <p:spPr>
          <a:xfrm>
            <a:off x="1067218" y="975281"/>
            <a:ext cx="3200819" cy="2467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4533" b="12172"/>
          <a:stretch/>
        </p:blipFill>
        <p:spPr>
          <a:xfrm>
            <a:off x="4724400" y="975281"/>
            <a:ext cx="3200818" cy="2467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325" b="18235"/>
          <a:stretch/>
        </p:blipFill>
        <p:spPr>
          <a:xfrm>
            <a:off x="1067218" y="3878291"/>
            <a:ext cx="3200819" cy="24675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3178" b="18116"/>
          <a:stretch/>
        </p:blipFill>
        <p:spPr>
          <a:xfrm>
            <a:off x="4724400" y="3881534"/>
            <a:ext cx="3200818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122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21</a:t>
            </a:fld>
            <a:endParaRPr lang="en-US" altLang="ko-KR" dirty="0"/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8634" y="867305"/>
            <a:ext cx="3818043" cy="2736539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 rotWithShape="1">
          <a:blip r:embed="rId4"/>
          <a:srcRect b="610"/>
          <a:stretch/>
        </p:blipFill>
        <p:spPr>
          <a:xfrm>
            <a:off x="4782900" y="867305"/>
            <a:ext cx="3818043" cy="273653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98634" y="3809174"/>
            <a:ext cx="3818043" cy="273653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782900" y="3809173"/>
            <a:ext cx="3818043" cy="273653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782901" y="299659"/>
            <a:ext cx="38180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“sitting in furniture”</a:t>
            </a:r>
          </a:p>
        </p:txBody>
      </p:sp>
    </p:spTree>
    <p:extLst>
      <p:ext uri="{BB962C8B-B14F-4D97-AF65-F5344CB8AC3E}">
        <p14:creationId xmlns:p14="http://schemas.microsoft.com/office/powerpoint/2010/main" val="2074864192"/>
      </p:ext>
    </p:extLst>
  </p:cSld>
  <p:clrMapOvr>
    <a:masterClrMapping/>
  </p:clrMapOvr>
  <p:transition advTm="5483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22</a:t>
            </a:fld>
            <a:endParaRPr lang="en-US" altLang="ko-KR" dirty="0"/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8634" y="867305"/>
            <a:ext cx="3818043" cy="273653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98634" y="3809174"/>
            <a:ext cx="3818043" cy="2736537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82900" y="867305"/>
            <a:ext cx="3818043" cy="2736538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782899" y="3809173"/>
            <a:ext cx="3818043" cy="273653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82901" y="299659"/>
            <a:ext cx="38180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“using desktop PC”</a:t>
            </a:r>
          </a:p>
        </p:txBody>
      </p:sp>
    </p:spTree>
    <p:extLst>
      <p:ext uri="{BB962C8B-B14F-4D97-AF65-F5344CB8AC3E}">
        <p14:creationId xmlns:p14="http://schemas.microsoft.com/office/powerpoint/2010/main" val="4017507551"/>
      </p:ext>
    </p:extLst>
  </p:cSld>
  <p:clrMapOvr>
    <a:masterClrMapping/>
  </p:clrMapOvr>
  <p:transition advTm="5483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23</a:t>
            </a:fld>
            <a:endParaRPr lang="en-US" altLang="ko-KR" dirty="0"/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8634" y="867305"/>
            <a:ext cx="3818043" cy="273653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98634" y="3809174"/>
            <a:ext cx="3818043" cy="2736537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82898" y="867304"/>
            <a:ext cx="3818043" cy="2736537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 rotWithShape="1">
          <a:blip r:embed="rId6"/>
          <a:srcRect r="668"/>
          <a:stretch/>
        </p:blipFill>
        <p:spPr>
          <a:xfrm>
            <a:off x="4782897" y="3809173"/>
            <a:ext cx="3818043" cy="27365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782901" y="299659"/>
            <a:ext cx="38180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“writing on whiteboard”</a:t>
            </a:r>
          </a:p>
        </p:txBody>
      </p:sp>
    </p:spTree>
    <p:extLst>
      <p:ext uri="{BB962C8B-B14F-4D97-AF65-F5344CB8AC3E}">
        <p14:creationId xmlns:p14="http://schemas.microsoft.com/office/powerpoint/2010/main" val="3782878829"/>
      </p:ext>
    </p:extLst>
  </p:cSld>
  <p:clrMapOvr>
    <a:masterClrMapping/>
  </p:clrMapOvr>
  <p:transition advTm="5483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24</a:t>
            </a:fld>
            <a:endParaRPr lang="en-US" altLang="ko-KR"/>
          </a:p>
        </p:txBody>
      </p:sp>
      <p:pic>
        <p:nvPicPr>
          <p:cNvPr id="28" name="Picture 27"/>
          <p:cNvPicPr>
            <a:picLocks/>
          </p:cNvPicPr>
          <p:nvPr/>
        </p:nvPicPr>
        <p:blipFill rotWithShape="1">
          <a:blip r:embed="rId3"/>
          <a:srcRect r="1563"/>
          <a:stretch/>
        </p:blipFill>
        <p:spPr>
          <a:xfrm>
            <a:off x="1723280" y="868395"/>
            <a:ext cx="2735446" cy="2735446"/>
          </a:xfrm>
          <a:prstGeom prst="rect">
            <a:avLst/>
          </a:prstGeom>
        </p:spPr>
      </p:pic>
      <p:pic>
        <p:nvPicPr>
          <p:cNvPr id="29" name="Picture 2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23280" y="3809173"/>
            <a:ext cx="2735446" cy="2735446"/>
          </a:xfrm>
          <a:prstGeom prst="rect">
            <a:avLst/>
          </a:prstGeom>
        </p:spPr>
      </p:pic>
      <p:pic>
        <p:nvPicPr>
          <p:cNvPr id="30" name="Picture 29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685275" y="868395"/>
            <a:ext cx="2735446" cy="2735446"/>
          </a:xfrm>
          <a:prstGeom prst="rect">
            <a:avLst/>
          </a:prstGeom>
        </p:spPr>
      </p:pic>
      <p:pic>
        <p:nvPicPr>
          <p:cNvPr id="31" name="Picture 30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685275" y="3809173"/>
            <a:ext cx="2735446" cy="27354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31070" y="299658"/>
            <a:ext cx="28438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“sitting in furniture”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723280" y="6513515"/>
            <a:ext cx="27354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Scenes from [Fisher </a:t>
            </a:r>
            <a:r>
              <a:rPr lang="en-US" sz="1600" dirty="0"/>
              <a:t>et al. </a:t>
            </a:r>
            <a:r>
              <a:rPr lang="en-US" sz="1600" dirty="0" smtClean="0"/>
              <a:t>12]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47324432"/>
      </p:ext>
    </p:extLst>
  </p:cSld>
  <p:clrMapOvr>
    <a:masterClrMapping/>
  </p:clrMapOvr>
  <p:transition advTm="4469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25</a:t>
            </a:fld>
            <a:endParaRPr lang="en-US" altLang="ko-KR"/>
          </a:p>
        </p:txBody>
      </p:sp>
      <p:pic>
        <p:nvPicPr>
          <p:cNvPr id="28" name="Picture 27"/>
          <p:cNvPicPr>
            <a:picLocks/>
          </p:cNvPicPr>
          <p:nvPr/>
        </p:nvPicPr>
        <p:blipFill rotWithShape="1">
          <a:blip r:embed="rId3"/>
          <a:srcRect r="1563"/>
          <a:stretch/>
        </p:blipFill>
        <p:spPr>
          <a:xfrm>
            <a:off x="1723280" y="868395"/>
            <a:ext cx="2735446" cy="2735446"/>
          </a:xfrm>
          <a:prstGeom prst="rect">
            <a:avLst/>
          </a:prstGeom>
        </p:spPr>
      </p:pic>
      <p:pic>
        <p:nvPicPr>
          <p:cNvPr id="29" name="Picture 2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23280" y="3809173"/>
            <a:ext cx="2735446" cy="2735446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 rotWithShape="1">
          <a:blip r:embed="rId5"/>
          <a:srcRect b="698"/>
          <a:stretch/>
        </p:blipFill>
        <p:spPr>
          <a:xfrm>
            <a:off x="4685275" y="868275"/>
            <a:ext cx="2735446" cy="2735446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685275" y="3809173"/>
            <a:ext cx="2735446" cy="273544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631070" y="299658"/>
            <a:ext cx="2749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“using desktop PC”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23280" y="6513515"/>
            <a:ext cx="27354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Scenes from [Fisher </a:t>
            </a:r>
            <a:r>
              <a:rPr lang="en-US" sz="1600" dirty="0"/>
              <a:t>et al. </a:t>
            </a:r>
            <a:r>
              <a:rPr lang="en-US" sz="1600" dirty="0" smtClean="0"/>
              <a:t>12]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19184913"/>
      </p:ext>
    </p:extLst>
  </p:cSld>
  <p:clrMapOvr>
    <a:masterClrMapping/>
  </p:clrMapOvr>
  <p:transition advTm="4469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26</a:t>
            </a:fld>
            <a:endParaRPr lang="en-US" altLang="ko-KR"/>
          </a:p>
        </p:txBody>
      </p:sp>
      <p:pic>
        <p:nvPicPr>
          <p:cNvPr id="28" name="Picture 27"/>
          <p:cNvPicPr>
            <a:picLocks/>
          </p:cNvPicPr>
          <p:nvPr/>
        </p:nvPicPr>
        <p:blipFill rotWithShape="1">
          <a:blip r:embed="rId3"/>
          <a:srcRect r="1563"/>
          <a:stretch/>
        </p:blipFill>
        <p:spPr>
          <a:xfrm>
            <a:off x="1723280" y="868395"/>
            <a:ext cx="2735446" cy="2735446"/>
          </a:xfrm>
          <a:prstGeom prst="rect">
            <a:avLst/>
          </a:prstGeom>
        </p:spPr>
      </p:pic>
      <p:pic>
        <p:nvPicPr>
          <p:cNvPr id="29" name="Picture 2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23280" y="3809173"/>
            <a:ext cx="2735446" cy="2735446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 rotWithShape="1">
          <a:blip r:embed="rId5"/>
          <a:srcRect b="1123"/>
          <a:stretch/>
        </p:blipFill>
        <p:spPr>
          <a:xfrm>
            <a:off x="4685275" y="868395"/>
            <a:ext cx="2735446" cy="2735446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685275" y="3809173"/>
            <a:ext cx="2735446" cy="27354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982705" y="299658"/>
            <a:ext cx="2046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“using laptop”</a:t>
            </a:r>
          </a:p>
        </p:txBody>
      </p:sp>
      <p:sp>
        <p:nvSpPr>
          <p:cNvPr id="9" name="Rectangle 8"/>
          <p:cNvSpPr/>
          <p:nvPr/>
        </p:nvSpPr>
        <p:spPr>
          <a:xfrm>
            <a:off x="1723280" y="6513515"/>
            <a:ext cx="27354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Scenes from [Fisher </a:t>
            </a:r>
            <a:r>
              <a:rPr lang="en-US" sz="1600" dirty="0"/>
              <a:t>et al. </a:t>
            </a:r>
            <a:r>
              <a:rPr lang="en-US" sz="1600" dirty="0" smtClean="0"/>
              <a:t>12]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01407248"/>
      </p:ext>
    </p:extLst>
  </p:cSld>
  <p:clrMapOvr>
    <a:masterClrMapping/>
  </p:clrMapOvr>
  <p:transition advTm="4469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853" y="1628531"/>
            <a:ext cx="3880892" cy="40613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ground truth from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27</a:t>
            </a:fld>
            <a:endParaRPr lang="en-US" altLang="ko-KR"/>
          </a:p>
        </p:txBody>
      </p:sp>
      <p:cxnSp>
        <p:nvCxnSpPr>
          <p:cNvPr id="9" name="Straight Arrow Connector 8"/>
          <p:cNvCxnSpPr>
            <a:stCxn id="6" idx="3"/>
            <a:endCxn id="12" idx="1"/>
          </p:cNvCxnSpPr>
          <p:nvPr/>
        </p:nvCxnSpPr>
        <p:spPr bwMode="auto">
          <a:xfrm>
            <a:off x="4340745" y="3659230"/>
            <a:ext cx="543750" cy="63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495" y="1644121"/>
            <a:ext cx="3784588" cy="40429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01829" y="1166866"/>
            <a:ext cx="2749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“using desktop PC”</a:t>
            </a:r>
          </a:p>
        </p:txBody>
      </p:sp>
    </p:spTree>
    <p:extLst>
      <p:ext uri="{BB962C8B-B14F-4D97-AF65-F5344CB8AC3E}">
        <p14:creationId xmlns:p14="http://schemas.microsoft.com/office/powerpoint/2010/main" val="2467594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ground truth comparison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28</a:t>
            </a:fld>
            <a:endParaRPr lang="en-US" altLang="ko-K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41" b="924"/>
          <a:stretch/>
        </p:blipFill>
        <p:spPr>
          <a:xfrm>
            <a:off x="1066800" y="1258700"/>
            <a:ext cx="3263369" cy="24253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256" y="1254332"/>
            <a:ext cx="3250164" cy="24360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5256" y="4239106"/>
            <a:ext cx="3250164" cy="24317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482631" y="3823277"/>
            <a:ext cx="2431708" cy="32633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85785" y="797035"/>
            <a:ext cx="28438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“sitting in furniture”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62172" y="3771067"/>
            <a:ext cx="2091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“watching TV”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71916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maps for scene similarity?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29</a:t>
            </a:fld>
            <a:endParaRPr lang="en-US" altLang="ko-KR"/>
          </a:p>
        </p:txBody>
      </p:sp>
      <p:sp>
        <p:nvSpPr>
          <p:cNvPr id="5" name="Double Bracket 4"/>
          <p:cNvSpPr/>
          <p:nvPr/>
        </p:nvSpPr>
        <p:spPr bwMode="auto">
          <a:xfrm>
            <a:off x="6024293" y="1574359"/>
            <a:ext cx="1143001" cy="3276600"/>
          </a:xfrm>
          <a:prstGeom prst="bracketPair">
            <a:avLst>
              <a:gd name="adj" fmla="val 13616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utra Text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153105" y="1614198"/>
                <a:ext cx="713529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𝒔𝒊𝒕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105" y="1614198"/>
                <a:ext cx="713529" cy="7265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153105" y="2308990"/>
                <a:ext cx="891462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𝒓𝒆𝒂𝒅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105" y="2308990"/>
                <a:ext cx="891462" cy="7265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153105" y="3003782"/>
                <a:ext cx="897875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𝒘𝒂𝒍𝒌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105" y="3003782"/>
                <a:ext cx="897875" cy="7265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57273" y="3698574"/>
                <a:ext cx="933141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𝒔𝒍𝒆𝒆𝒑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273" y="3698574"/>
                <a:ext cx="933141" cy="72654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485987" y="4317558"/>
                <a:ext cx="21961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987" y="4317558"/>
                <a:ext cx="219612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719493" y="4987749"/>
            <a:ext cx="1752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Action-based</a:t>
            </a:r>
            <a:br>
              <a:rPr lang="en-US" dirty="0" smtClean="0"/>
            </a:br>
            <a:r>
              <a:rPr lang="en-US" dirty="0" smtClean="0"/>
              <a:t>scene descriptor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66800"/>
            <a:ext cx="2981325" cy="244728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236784"/>
            <a:ext cx="2981325" cy="2184662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19" idx="2"/>
            <a:endCxn id="20" idx="0"/>
          </p:cNvCxnSpPr>
          <p:nvPr/>
        </p:nvCxnSpPr>
        <p:spPr bwMode="auto">
          <a:xfrm>
            <a:off x="2405063" y="3514087"/>
            <a:ext cx="0" cy="7226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2428836" y="3736936"/>
            <a:ext cx="2811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296106" y="3022767"/>
                <a:ext cx="728020" cy="3797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106" y="3022767"/>
                <a:ext cx="728020" cy="37978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633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10" grpId="0"/>
      <p:bldP spid="12" grpId="0"/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a lot of geometry</a:t>
            </a:r>
            <a:endParaRPr lang="en-US" dirty="0"/>
          </a:p>
        </p:txBody>
      </p:sp>
      <p:pic>
        <p:nvPicPr>
          <p:cNvPr id="2050" name="Picture 2" descr="http://www.3rdtech.com/images/backfacingoff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76800" y="4114800"/>
            <a:ext cx="3467100" cy="251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077200" y="6513515"/>
            <a:ext cx="762000" cy="274637"/>
          </a:xfrm>
        </p:spPr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3</a:t>
            </a:fld>
            <a:endParaRPr lang="en-US" altLang="ko-K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4040"/>
          <a:stretch/>
        </p:blipFill>
        <p:spPr>
          <a:xfrm>
            <a:off x="4876800" y="990600"/>
            <a:ext cx="3467100" cy="2514600"/>
          </a:xfrm>
          <a:prstGeom prst="rect">
            <a:avLst/>
          </a:prstGeom>
        </p:spPr>
      </p:pic>
      <p:pic>
        <p:nvPicPr>
          <p:cNvPr id="3" name="Picture 2" descr="http://reconstructme.net/wp-content/uploads/2012/01/room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4114800"/>
            <a:ext cx="3505200" cy="251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1010" r="52525"/>
          <a:stretch/>
        </p:blipFill>
        <p:spPr>
          <a:xfrm>
            <a:off x="685800" y="990600"/>
            <a:ext cx="3505201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362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maps for scene similarity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45869" y="6450255"/>
            <a:ext cx="1828800" cy="274637"/>
          </a:xfrm>
        </p:spPr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30</a:t>
            </a:fld>
            <a:endParaRPr lang="en-US" altLang="ko-KR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83" y="4145853"/>
            <a:ext cx="3406144" cy="23791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0274" y="4140773"/>
            <a:ext cx="3406144" cy="23791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281312"/>
            <a:ext cx="3406144" cy="237746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895600" y="912804"/>
            <a:ext cx="340614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Query scene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03792" y="3750289"/>
            <a:ext cx="71364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Retrieved scenes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429464"/>
      </p:ext>
    </p:extLst>
  </p:cSld>
  <p:clrMapOvr>
    <a:masterClrMapping/>
  </p:clrMapOvr>
  <p:transition advTm="6848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maps for scene 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45869" y="6450255"/>
            <a:ext cx="1828800" cy="274637"/>
          </a:xfrm>
        </p:spPr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31</a:t>
            </a:fld>
            <a:endParaRPr lang="en-US" altLang="ko-KR" dirty="0"/>
          </a:p>
        </p:txBody>
      </p:sp>
      <p:sp>
        <p:nvSpPr>
          <p:cNvPr id="29" name="TextBox 28"/>
          <p:cNvSpPr txBox="1"/>
          <p:nvPr/>
        </p:nvSpPr>
        <p:spPr>
          <a:xfrm>
            <a:off x="2868928" y="912804"/>
            <a:ext cx="340614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Query scene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97583" y="3750289"/>
            <a:ext cx="71364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Retrieved scenes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7583" y="4147573"/>
            <a:ext cx="3406144" cy="23774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0273" y="4147573"/>
            <a:ext cx="3393727" cy="23723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928" y="1281312"/>
            <a:ext cx="3406144" cy="237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37592"/>
      </p:ext>
    </p:extLst>
  </p:cSld>
  <p:clrMapOvr>
    <a:masterClrMapping/>
  </p:clrMapOvr>
  <p:transition advTm="6848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work: dynamics and moving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32</a:t>
            </a:fld>
            <a:endParaRPr lang="en-US" altLang="ko-K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2" y="1828800"/>
            <a:ext cx="3291837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2" y="4630210"/>
            <a:ext cx="329183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Sitting down? Getting up?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547361" y="1828800"/>
            <a:ext cx="3291839" cy="2743200"/>
            <a:chOff x="5547361" y="2031998"/>
            <a:chExt cx="3291839" cy="27432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12243"/>
            <a:stretch/>
          </p:blipFill>
          <p:spPr>
            <a:xfrm>
              <a:off x="5547361" y="2031998"/>
              <a:ext cx="3291839" cy="27432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24080" y="3430302"/>
              <a:ext cx="1715120" cy="1344896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547361" y="4630211"/>
            <a:ext cx="32918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Where is the marker?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254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work: functional scene reconstruction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33</a:t>
            </a:fld>
            <a:endParaRPr lang="en-US" altLang="ko-KR"/>
          </a:p>
        </p:txBody>
      </p:sp>
      <p:pic>
        <p:nvPicPr>
          <p:cNvPr id="5" name="Picture 4"/>
          <p:cNvPicPr>
            <a:picLocks/>
          </p:cNvPicPr>
          <p:nvPr/>
        </p:nvPicPr>
        <p:blipFill rotWithShape="1">
          <a:blip r:embed="rId3"/>
          <a:srcRect l="9092" r="7575" b="4808"/>
          <a:stretch/>
        </p:blipFill>
        <p:spPr>
          <a:xfrm>
            <a:off x="228599" y="2057401"/>
            <a:ext cx="29718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5202" t="5522" r="6616" b="295"/>
          <a:stretch/>
        </p:blipFill>
        <p:spPr>
          <a:xfrm>
            <a:off x="6052476" y="2057400"/>
            <a:ext cx="2782121" cy="2286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794" y="4571999"/>
            <a:ext cx="19034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Geometric Prior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20295" y="4572000"/>
            <a:ext cx="19034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Activity Prior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95725" y="2923401"/>
            <a:ext cx="135255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Action map</a:t>
            </a:r>
            <a:br>
              <a:rPr lang="en-US" dirty="0" smtClean="0"/>
            </a:br>
            <a:r>
              <a:rPr lang="en-US" dirty="0" smtClean="0"/>
              <a:t>predictions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52476" y="4572000"/>
            <a:ext cx="278212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Functional reconstruction</a:t>
            </a:r>
          </a:p>
        </p:txBody>
      </p:sp>
      <p:cxnSp>
        <p:nvCxnSpPr>
          <p:cNvPr id="14" name="Straight Arrow Connector 13"/>
          <p:cNvCxnSpPr>
            <a:stCxn id="5" idx="3"/>
            <a:endCxn id="11" idx="1"/>
          </p:cNvCxnSpPr>
          <p:nvPr/>
        </p:nvCxnSpPr>
        <p:spPr bwMode="auto">
          <a:xfrm flipV="1">
            <a:off x="3200399" y="3200400"/>
            <a:ext cx="695326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>
            <a:stCxn id="11" idx="3"/>
            <a:endCxn id="6" idx="1"/>
          </p:cNvCxnSpPr>
          <p:nvPr/>
        </p:nvCxnSpPr>
        <p:spPr bwMode="auto">
          <a:xfrm>
            <a:off x="5248275" y="3200400"/>
            <a:ext cx="804201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452333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Action maps: action likelihood in 3D scenes</a:t>
            </a:r>
          </a:p>
          <a:p>
            <a:pPr lvl="1"/>
            <a:r>
              <a:rPr lang="en-US" dirty="0" smtClean="0"/>
              <a:t>Learn action – geometry correlation from observations</a:t>
            </a:r>
          </a:p>
          <a:p>
            <a:pPr lvl="1"/>
            <a:r>
              <a:rPr lang="en-US" dirty="0" smtClean="0"/>
              <a:t>Predict action maps in 3D reconstructions + virtual scenes</a:t>
            </a:r>
          </a:p>
          <a:p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Scene similarity / retrieval</a:t>
            </a:r>
          </a:p>
          <a:p>
            <a:pPr lvl="1"/>
            <a:r>
              <a:rPr lang="en-US" dirty="0" smtClean="0"/>
              <a:t>Functional scene reconstruction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442857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35</a:t>
            </a:fld>
            <a:endParaRPr lang="en-US" altLang="ko-KR"/>
          </a:p>
        </p:txBody>
      </p:sp>
      <p:grpSp>
        <p:nvGrpSpPr>
          <p:cNvPr id="5" name="Group 4"/>
          <p:cNvGrpSpPr/>
          <p:nvPr/>
        </p:nvGrpSpPr>
        <p:grpSpPr>
          <a:xfrm>
            <a:off x="2271714" y="1447800"/>
            <a:ext cx="4756149" cy="3409426"/>
            <a:chOff x="609600" y="1143000"/>
            <a:chExt cx="2587625" cy="1828800"/>
          </a:xfrm>
        </p:grpSpPr>
        <p:pic>
          <p:nvPicPr>
            <p:cNvPr id="6" name="Picture 2" descr="http://svc.mt.gov/deq/wmadst/images/print_map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0" t="14303" b="17044"/>
            <a:stretch/>
          </p:blipFill>
          <p:spPr bwMode="auto">
            <a:xfrm>
              <a:off x="609600" y="1143000"/>
              <a:ext cx="2587625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www.clipart-box.com/images/simple-action.jpg"/>
            <p:cNvPicPr>
              <a:picLocks noChangeAspect="1" noChangeArrowheads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3249" y="1450757"/>
              <a:ext cx="902338" cy="90234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2824897" y="5068389"/>
            <a:ext cx="36497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>
                    <a:lumMod val="60000"/>
                    <a:lumOff val="40000"/>
                  </a:schemeClr>
                </a:solidFill>
                <a:hlinkClick r:id="rId5"/>
              </a:rPr>
              <a:t>http://bit.ly/scenegrok</a:t>
            </a:r>
            <a:endParaRPr lang="en-US" sz="28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069" y="317500"/>
            <a:ext cx="1307131" cy="130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780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making sense of geometry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2" b="12487"/>
          <a:stretch/>
        </p:blipFill>
        <p:spPr>
          <a:xfrm>
            <a:off x="457202" y="1281613"/>
            <a:ext cx="8282446" cy="48905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91868" y="6144183"/>
            <a:ext cx="3413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Voxel Hashing [Nießner et al. 13]</a:t>
            </a:r>
          </a:p>
        </p:txBody>
      </p:sp>
    </p:spTree>
    <p:extLst>
      <p:ext uri="{BB962C8B-B14F-4D97-AF65-F5344CB8AC3E}">
        <p14:creationId xmlns:p14="http://schemas.microsoft.com/office/powerpoint/2010/main" val="15267594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question: where can I do X?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2" b="12487"/>
          <a:stretch/>
        </p:blipFill>
        <p:spPr>
          <a:xfrm>
            <a:off x="457202" y="1281613"/>
            <a:ext cx="8282446" cy="4890587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 bwMode="auto">
          <a:xfrm>
            <a:off x="2051050" y="4054475"/>
            <a:ext cx="701675" cy="247650"/>
          </a:xfrm>
          <a:custGeom>
            <a:avLst/>
            <a:gdLst>
              <a:gd name="connsiteX0" fmla="*/ 0 w 701675"/>
              <a:gd name="connsiteY0" fmla="*/ 60325 h 247650"/>
              <a:gd name="connsiteX1" fmla="*/ 41275 w 701675"/>
              <a:gd name="connsiteY1" fmla="*/ 155575 h 247650"/>
              <a:gd name="connsiteX2" fmla="*/ 44450 w 701675"/>
              <a:gd name="connsiteY2" fmla="*/ 247650 h 247650"/>
              <a:gd name="connsiteX3" fmla="*/ 701675 w 701675"/>
              <a:gd name="connsiteY3" fmla="*/ 149225 h 247650"/>
              <a:gd name="connsiteX4" fmla="*/ 479425 w 701675"/>
              <a:gd name="connsiteY4" fmla="*/ 0 h 247650"/>
              <a:gd name="connsiteX5" fmla="*/ 0 w 701675"/>
              <a:gd name="connsiteY5" fmla="*/ 60325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1675" h="247650">
                <a:moveTo>
                  <a:pt x="0" y="60325"/>
                </a:moveTo>
                <a:lnTo>
                  <a:pt x="41275" y="155575"/>
                </a:lnTo>
                <a:lnTo>
                  <a:pt x="44450" y="247650"/>
                </a:lnTo>
                <a:lnTo>
                  <a:pt x="701675" y="149225"/>
                </a:lnTo>
                <a:lnTo>
                  <a:pt x="479425" y="0"/>
                </a:lnTo>
                <a:lnTo>
                  <a:pt x="0" y="60325"/>
                </a:lnTo>
                <a:close/>
              </a:path>
            </a:pathLst>
          </a:custGeom>
          <a:solidFill>
            <a:srgbClr val="7A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utra Text" pitchFamily="50" charset="0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3790950" y="4029075"/>
            <a:ext cx="660400" cy="174625"/>
          </a:xfrm>
          <a:custGeom>
            <a:avLst/>
            <a:gdLst>
              <a:gd name="connsiteX0" fmla="*/ 0 w 660400"/>
              <a:gd name="connsiteY0" fmla="*/ 158750 h 174625"/>
              <a:gd name="connsiteX1" fmla="*/ 107950 w 660400"/>
              <a:gd name="connsiteY1" fmla="*/ 0 h 174625"/>
              <a:gd name="connsiteX2" fmla="*/ 647700 w 660400"/>
              <a:gd name="connsiteY2" fmla="*/ 15875 h 174625"/>
              <a:gd name="connsiteX3" fmla="*/ 660400 w 660400"/>
              <a:gd name="connsiteY3" fmla="*/ 174625 h 174625"/>
              <a:gd name="connsiteX4" fmla="*/ 0 w 660400"/>
              <a:gd name="connsiteY4" fmla="*/ 158750 h 1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400" h="174625">
                <a:moveTo>
                  <a:pt x="0" y="158750"/>
                </a:moveTo>
                <a:lnTo>
                  <a:pt x="107950" y="0"/>
                </a:lnTo>
                <a:lnTo>
                  <a:pt x="647700" y="15875"/>
                </a:lnTo>
                <a:lnTo>
                  <a:pt x="660400" y="174625"/>
                </a:lnTo>
                <a:lnTo>
                  <a:pt x="0" y="158750"/>
                </a:lnTo>
                <a:close/>
              </a:path>
            </a:pathLst>
          </a:custGeom>
          <a:solidFill>
            <a:srgbClr val="7A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utra Text" pitchFamily="50" charset="0"/>
            </a:endParaRPr>
          </a:p>
        </p:txBody>
      </p:sp>
      <p:sp>
        <p:nvSpPr>
          <p:cNvPr id="10" name="Freeform 9"/>
          <p:cNvSpPr/>
          <p:nvPr/>
        </p:nvSpPr>
        <p:spPr bwMode="auto">
          <a:xfrm>
            <a:off x="5410200" y="4013200"/>
            <a:ext cx="688975" cy="174625"/>
          </a:xfrm>
          <a:custGeom>
            <a:avLst/>
            <a:gdLst>
              <a:gd name="connsiteX0" fmla="*/ 0 w 688975"/>
              <a:gd name="connsiteY0" fmla="*/ 165100 h 174625"/>
              <a:gd name="connsiteX1" fmla="*/ 50800 w 688975"/>
              <a:gd name="connsiteY1" fmla="*/ 0 h 174625"/>
              <a:gd name="connsiteX2" fmla="*/ 622300 w 688975"/>
              <a:gd name="connsiteY2" fmla="*/ 3175 h 174625"/>
              <a:gd name="connsiteX3" fmla="*/ 688975 w 688975"/>
              <a:gd name="connsiteY3" fmla="*/ 174625 h 174625"/>
              <a:gd name="connsiteX4" fmla="*/ 0 w 688975"/>
              <a:gd name="connsiteY4" fmla="*/ 165100 h 1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975" h="174625">
                <a:moveTo>
                  <a:pt x="0" y="165100"/>
                </a:moveTo>
                <a:lnTo>
                  <a:pt x="50800" y="0"/>
                </a:lnTo>
                <a:lnTo>
                  <a:pt x="622300" y="3175"/>
                </a:lnTo>
                <a:lnTo>
                  <a:pt x="688975" y="174625"/>
                </a:lnTo>
                <a:lnTo>
                  <a:pt x="0" y="165100"/>
                </a:lnTo>
                <a:close/>
              </a:path>
            </a:pathLst>
          </a:custGeom>
          <a:solidFill>
            <a:srgbClr val="7A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utra Text" pitchFamily="50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6137275" y="4495800"/>
            <a:ext cx="682625" cy="320675"/>
          </a:xfrm>
          <a:custGeom>
            <a:avLst/>
            <a:gdLst>
              <a:gd name="connsiteX0" fmla="*/ 0 w 682625"/>
              <a:gd name="connsiteY0" fmla="*/ 47625 h 320675"/>
              <a:gd name="connsiteX1" fmla="*/ 53975 w 682625"/>
              <a:gd name="connsiteY1" fmla="*/ 320675 h 320675"/>
              <a:gd name="connsiteX2" fmla="*/ 66675 w 682625"/>
              <a:gd name="connsiteY2" fmla="*/ 60325 h 320675"/>
              <a:gd name="connsiteX3" fmla="*/ 79375 w 682625"/>
              <a:gd name="connsiteY3" fmla="*/ 50800 h 320675"/>
              <a:gd name="connsiteX4" fmla="*/ 365125 w 682625"/>
              <a:gd name="connsiteY4" fmla="*/ 47625 h 320675"/>
              <a:gd name="connsiteX5" fmla="*/ 682625 w 682625"/>
              <a:gd name="connsiteY5" fmla="*/ 28575 h 320675"/>
              <a:gd name="connsiteX6" fmla="*/ 561975 w 682625"/>
              <a:gd name="connsiteY6" fmla="*/ 0 h 320675"/>
              <a:gd name="connsiteX7" fmla="*/ 0 w 682625"/>
              <a:gd name="connsiteY7" fmla="*/ 47625 h 32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2625" h="320675">
                <a:moveTo>
                  <a:pt x="0" y="47625"/>
                </a:moveTo>
                <a:lnTo>
                  <a:pt x="53975" y="320675"/>
                </a:lnTo>
                <a:lnTo>
                  <a:pt x="66675" y="60325"/>
                </a:lnTo>
                <a:lnTo>
                  <a:pt x="79375" y="50800"/>
                </a:lnTo>
                <a:lnTo>
                  <a:pt x="365125" y="47625"/>
                </a:lnTo>
                <a:lnTo>
                  <a:pt x="682625" y="28575"/>
                </a:lnTo>
                <a:lnTo>
                  <a:pt x="561975" y="0"/>
                </a:lnTo>
                <a:lnTo>
                  <a:pt x="0" y="47625"/>
                </a:lnTo>
                <a:close/>
              </a:path>
            </a:pathLst>
          </a:custGeom>
          <a:solidFill>
            <a:srgbClr val="7A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utra Tex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8883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6</a:t>
            </a:fld>
            <a:endParaRPr lang="en-US" altLang="ko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990601"/>
                <a:ext cx="8388349" cy="5410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PDF over scene geometry</a:t>
                </a:r>
              </a:p>
              <a:p>
                <a:pPr marL="0" indent="0">
                  <a:buNone/>
                </a:pPr>
                <a:r>
                  <a:rPr lang="en-US" dirty="0" smtClean="0"/>
                  <a:t>Likelihood of person performing action at position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990601"/>
                <a:ext cx="8388349" cy="5410201"/>
              </a:xfrm>
              <a:blipFill rotWithShape="0">
                <a:blip r:embed="rId3"/>
                <a:stretch>
                  <a:fillRect l="-1453" t="-1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2" b="12487"/>
          <a:stretch/>
        </p:blipFill>
        <p:spPr>
          <a:xfrm>
            <a:off x="758825" y="2419790"/>
            <a:ext cx="2819398" cy="166478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75762" y="2782777"/>
            <a:ext cx="1524000" cy="469406"/>
            <a:chOff x="3775762" y="2267987"/>
            <a:chExt cx="1524000" cy="469406"/>
          </a:xfrm>
        </p:grpSpPr>
        <p:cxnSp>
          <p:nvCxnSpPr>
            <p:cNvPr id="8" name="Straight Arrow Connector 7"/>
            <p:cNvCxnSpPr/>
            <p:nvPr/>
          </p:nvCxnSpPr>
          <p:spPr bwMode="auto">
            <a:xfrm flipV="1">
              <a:off x="3775762" y="2737392"/>
              <a:ext cx="1524000" cy="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3995177" y="2267987"/>
                  <a:ext cx="10851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𝒔𝒊𝒕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5177" y="2267987"/>
                  <a:ext cx="1085169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6180" r="-10674" b="-344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/>
          <p:cNvGrpSpPr/>
          <p:nvPr/>
        </p:nvGrpSpPr>
        <p:grpSpPr>
          <a:xfrm>
            <a:off x="5497301" y="2495945"/>
            <a:ext cx="2690424" cy="1588631"/>
            <a:chOff x="5497301" y="2530335"/>
            <a:chExt cx="2690424" cy="158863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prstClr val="black"/>
                <a:schemeClr val="bg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97301" y="2530335"/>
              <a:ext cx="2690424" cy="1588631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 bwMode="auto">
            <a:xfrm>
              <a:off x="6022382" y="3442264"/>
              <a:ext cx="204476" cy="53975"/>
            </a:xfrm>
            <a:prstGeom prst="ellipse">
              <a:avLst/>
            </a:prstGeom>
            <a:solidFill>
              <a:srgbClr val="7A0000">
                <a:alpha val="78039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Neutra Text" pitchFamily="50" charset="0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6636544" y="3549024"/>
              <a:ext cx="285750" cy="150018"/>
            </a:xfrm>
            <a:custGeom>
              <a:avLst/>
              <a:gdLst>
                <a:gd name="connsiteX0" fmla="*/ 0 w 285750"/>
                <a:gd name="connsiteY0" fmla="*/ 140493 h 150018"/>
                <a:gd name="connsiteX1" fmla="*/ 76200 w 285750"/>
                <a:gd name="connsiteY1" fmla="*/ 45243 h 150018"/>
                <a:gd name="connsiteX2" fmla="*/ 180975 w 285750"/>
                <a:gd name="connsiteY2" fmla="*/ 42862 h 150018"/>
                <a:gd name="connsiteX3" fmla="*/ 200025 w 285750"/>
                <a:gd name="connsiteY3" fmla="*/ 0 h 150018"/>
                <a:gd name="connsiteX4" fmla="*/ 259556 w 285750"/>
                <a:gd name="connsiteY4" fmla="*/ 21431 h 150018"/>
                <a:gd name="connsiteX5" fmla="*/ 285750 w 285750"/>
                <a:gd name="connsiteY5" fmla="*/ 50006 h 150018"/>
                <a:gd name="connsiteX6" fmla="*/ 269081 w 285750"/>
                <a:gd name="connsiteY6" fmla="*/ 85725 h 150018"/>
                <a:gd name="connsiteX7" fmla="*/ 216694 w 285750"/>
                <a:gd name="connsiteY7" fmla="*/ 111918 h 150018"/>
                <a:gd name="connsiteX8" fmla="*/ 150019 w 285750"/>
                <a:gd name="connsiteY8" fmla="*/ 130968 h 150018"/>
                <a:gd name="connsiteX9" fmla="*/ 78581 w 285750"/>
                <a:gd name="connsiteY9" fmla="*/ 150018 h 150018"/>
                <a:gd name="connsiteX10" fmla="*/ 0 w 285750"/>
                <a:gd name="connsiteY10" fmla="*/ 140493 h 15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5750" h="150018">
                  <a:moveTo>
                    <a:pt x="0" y="140493"/>
                  </a:moveTo>
                  <a:lnTo>
                    <a:pt x="76200" y="45243"/>
                  </a:lnTo>
                  <a:lnTo>
                    <a:pt x="180975" y="42862"/>
                  </a:lnTo>
                  <a:lnTo>
                    <a:pt x="200025" y="0"/>
                  </a:lnTo>
                  <a:lnTo>
                    <a:pt x="259556" y="21431"/>
                  </a:lnTo>
                  <a:lnTo>
                    <a:pt x="285750" y="50006"/>
                  </a:lnTo>
                  <a:lnTo>
                    <a:pt x="269081" y="85725"/>
                  </a:lnTo>
                  <a:lnTo>
                    <a:pt x="216694" y="111918"/>
                  </a:lnTo>
                  <a:lnTo>
                    <a:pt x="150019" y="130968"/>
                  </a:lnTo>
                  <a:lnTo>
                    <a:pt x="78581" y="150018"/>
                  </a:lnTo>
                  <a:lnTo>
                    <a:pt x="0" y="140493"/>
                  </a:lnTo>
                  <a:close/>
                </a:path>
              </a:pathLst>
            </a:custGeom>
            <a:solidFill>
              <a:srgbClr val="7A0000">
                <a:alpha val="32941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Neutra Text" pitchFamily="50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6576685" y="3429961"/>
              <a:ext cx="204476" cy="53975"/>
            </a:xfrm>
            <a:prstGeom prst="ellipse">
              <a:avLst/>
            </a:prstGeom>
            <a:solidFill>
              <a:srgbClr val="7A0000">
                <a:alpha val="78039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Neutra Text" pitchFamily="50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7119907" y="3413688"/>
              <a:ext cx="204476" cy="53975"/>
            </a:xfrm>
            <a:prstGeom prst="ellipse">
              <a:avLst/>
            </a:prstGeom>
            <a:solidFill>
              <a:srgbClr val="7A0000">
                <a:alpha val="78039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Neutra Text" pitchFamily="50" charset="0"/>
              </a:endParaRP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2" b="12487"/>
          <a:stretch/>
        </p:blipFill>
        <p:spPr>
          <a:xfrm>
            <a:off x="758825" y="4429335"/>
            <a:ext cx="2819398" cy="166478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775762" y="4784581"/>
            <a:ext cx="1524000" cy="477147"/>
            <a:chOff x="3775762" y="4557531"/>
            <a:chExt cx="1524000" cy="477147"/>
          </a:xfrm>
        </p:grpSpPr>
        <p:cxnSp>
          <p:nvCxnSpPr>
            <p:cNvPr id="33" name="Straight Arrow Connector 32"/>
            <p:cNvCxnSpPr/>
            <p:nvPr/>
          </p:nvCxnSpPr>
          <p:spPr bwMode="auto">
            <a:xfrm flipV="1">
              <a:off x="3775762" y="5034677"/>
              <a:ext cx="1524000" cy="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876555" y="4557531"/>
                  <a:ext cx="132241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𝒓𝒆𝒂𝒅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6555" y="4557531"/>
                  <a:ext cx="1322413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5069" r="-7834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/>
          <p:cNvGrpSpPr/>
          <p:nvPr/>
        </p:nvGrpSpPr>
        <p:grpSpPr>
          <a:xfrm>
            <a:off x="5497301" y="4505490"/>
            <a:ext cx="2690424" cy="1588631"/>
            <a:chOff x="5497301" y="4349159"/>
            <a:chExt cx="2690424" cy="1588631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prstClr val="black"/>
                <a:schemeClr val="bg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97301" y="4349159"/>
              <a:ext cx="2690424" cy="1588631"/>
            </a:xfrm>
            <a:prstGeom prst="rect">
              <a:avLst/>
            </a:prstGeom>
          </p:spPr>
        </p:pic>
        <p:sp>
          <p:nvSpPr>
            <p:cNvPr id="39" name="Oval 38"/>
            <p:cNvSpPr/>
            <p:nvPr/>
          </p:nvSpPr>
          <p:spPr bwMode="auto">
            <a:xfrm>
              <a:off x="6576685" y="5248785"/>
              <a:ext cx="204476" cy="53975"/>
            </a:xfrm>
            <a:prstGeom prst="ellipse">
              <a:avLst/>
            </a:prstGeom>
            <a:solidFill>
              <a:srgbClr val="7A0000">
                <a:alpha val="78039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Neutra Text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10844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7</a:t>
            </a:fld>
            <a:endParaRPr lang="en-US" altLang="ko-KR"/>
          </a:p>
        </p:txBody>
      </p:sp>
      <p:grpSp>
        <p:nvGrpSpPr>
          <p:cNvPr id="3" name="Group 2"/>
          <p:cNvGrpSpPr/>
          <p:nvPr/>
        </p:nvGrpSpPr>
        <p:grpSpPr>
          <a:xfrm>
            <a:off x="5105400" y="3898024"/>
            <a:ext cx="3092450" cy="2724831"/>
            <a:chOff x="566003" y="903087"/>
            <a:chExt cx="3092450" cy="272483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903087"/>
              <a:ext cx="3007734" cy="235267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66003" y="3258586"/>
              <a:ext cx="3092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Shape2Pose [Kim et al. 2014]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9960" y="3898024"/>
            <a:ext cx="4159775" cy="2718902"/>
            <a:chOff x="4453028" y="903087"/>
            <a:chExt cx="4159775" cy="271890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9002" y="903087"/>
              <a:ext cx="3147830" cy="235267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453028" y="3252657"/>
              <a:ext cx="4159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Hallucinating Humans [Jiang et al. 2013]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3110" y="903087"/>
            <a:ext cx="3161502" cy="2855857"/>
            <a:chOff x="531477" y="3932355"/>
            <a:chExt cx="3161502" cy="28558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477" y="3932355"/>
              <a:ext cx="3161502" cy="220952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66003" y="6141881"/>
              <a:ext cx="30924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What makes a chair a chair? [</a:t>
              </a:r>
              <a:r>
                <a:rPr lang="en-US" dirty="0" err="1" smtClean="0"/>
                <a:t>Grabner</a:t>
              </a:r>
              <a:r>
                <a:rPr lang="en-US" dirty="0" smtClean="0"/>
                <a:t> et al. 2011]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587736" y="881364"/>
            <a:ext cx="4159775" cy="2889641"/>
            <a:chOff x="4453028" y="3898024"/>
            <a:chExt cx="4159775" cy="2889641"/>
          </a:xfrm>
        </p:grpSpPr>
        <p:sp>
          <p:nvSpPr>
            <p:cNvPr id="14" name="TextBox 13"/>
            <p:cNvSpPr txBox="1"/>
            <p:nvPr/>
          </p:nvSpPr>
          <p:spPr>
            <a:xfrm>
              <a:off x="4453028" y="6141334"/>
              <a:ext cx="41597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From 3D Scene Geometry to</a:t>
              </a:r>
              <a:br>
                <a:rPr lang="en-US" dirty="0" smtClean="0"/>
              </a:br>
              <a:r>
                <a:rPr lang="en-US" dirty="0" smtClean="0"/>
                <a:t>Human Workspace [Gupta et al. 2012]</a:t>
              </a:r>
              <a:endParaRPr lang="en-US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56634" y="3898024"/>
              <a:ext cx="3120566" cy="22433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01753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Insight: observe natural 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3074" name="Picture 2" descr="http://www.fortebikes.com/wp-content/uploads/Manual-treadmills-for-home-gym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63" r="-5263"/>
          <a:stretch/>
        </p:blipFill>
        <p:spPr bwMode="auto">
          <a:xfrm>
            <a:off x="4736543" y="3914731"/>
            <a:ext cx="3200400" cy="27432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Picture 2" descr="http://www.medibid.com/blog/wp-content/uploads/2014/08/sitting-at-desk.jpg"/>
          <p:cNvPicPr>
            <a:picLocks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>
            <a:off x="4741749" y="867305"/>
            <a:ext cx="319850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12623" r="13215" b="4649"/>
          <a:stretch/>
        </p:blipFill>
        <p:spPr>
          <a:xfrm>
            <a:off x="1203744" y="3914732"/>
            <a:ext cx="32004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26321" t="721" r="69"/>
          <a:stretch/>
        </p:blipFill>
        <p:spPr>
          <a:xfrm>
            <a:off x="1203744" y="869671"/>
            <a:ext cx="3200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998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3F866-AC53-47B9-9736-8AD9B35B85EF}" type="slidenum">
              <a:rPr lang="ko-KR" altLang="en-US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5580" y="1265112"/>
            <a:ext cx="2743200" cy="22860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 rotWithShape="1">
          <a:blip r:embed="rId4"/>
          <a:srcRect l="1" r="5003"/>
          <a:stretch/>
        </p:blipFill>
        <p:spPr>
          <a:xfrm>
            <a:off x="6058711" y="1265112"/>
            <a:ext cx="2743200" cy="228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2" y="822779"/>
            <a:ext cx="27415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/>
              <a:t>Observing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058711" y="816524"/>
            <a:ext cx="274319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/>
              <a:t>Learning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771900" y="3974068"/>
            <a:ext cx="16002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/>
              <a:t>Predicting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-1" r="21176"/>
          <a:stretch/>
        </p:blipFill>
        <p:spPr>
          <a:xfrm>
            <a:off x="455580" y="4428686"/>
            <a:ext cx="1904997" cy="1920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r="26659"/>
          <a:stretch/>
        </p:blipFill>
        <p:spPr>
          <a:xfrm>
            <a:off x="6934200" y="4447212"/>
            <a:ext cx="1905000" cy="1920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l="18999" r="5885"/>
          <a:stretch/>
        </p:blipFill>
        <p:spPr>
          <a:xfrm>
            <a:off x="2615118" y="4447212"/>
            <a:ext cx="1905000" cy="19202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/>
          <a:srcRect l="14339" r="4516"/>
          <a:stretch/>
        </p:blipFill>
        <p:spPr>
          <a:xfrm>
            <a:off x="4774659" y="4447212"/>
            <a:ext cx="190500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450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1_Glass Layers">
  <a:themeElements>
    <a:clrScheme name="1_Glass Layers 13">
      <a:dk1>
        <a:srgbClr val="CCFFCC"/>
      </a:dk1>
      <a:lt1>
        <a:srgbClr val="FFFFFF"/>
      </a:lt1>
      <a:dk2>
        <a:srgbClr val="275485"/>
      </a:dk2>
      <a:lt2>
        <a:srgbClr val="FFFFB7"/>
      </a:lt2>
      <a:accent1>
        <a:srgbClr val="99CC00"/>
      </a:accent1>
      <a:accent2>
        <a:srgbClr val="CFECFF"/>
      </a:accent2>
      <a:accent3>
        <a:srgbClr val="ACB3C2"/>
      </a:accent3>
      <a:accent4>
        <a:srgbClr val="DADADA"/>
      </a:accent4>
      <a:accent5>
        <a:srgbClr val="CAE2AA"/>
      </a:accent5>
      <a:accent6>
        <a:srgbClr val="BBD6E7"/>
      </a:accent6>
      <a:hlink>
        <a:srgbClr val="99FF66"/>
      </a:hlink>
      <a:folHlink>
        <a:srgbClr val="FFFF66"/>
      </a:folHlink>
    </a:clrScheme>
    <a:fontScheme name="1_Glass Layers">
      <a:majorFont>
        <a:latin typeface="Neutra Text"/>
        <a:ea typeface=""/>
        <a:cs typeface=""/>
      </a:majorFont>
      <a:minorFont>
        <a:latin typeface="Neutra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Neutra Text" pitchFamily="5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Neutra Text" pitchFamily="50" charset="0"/>
          </a:defRPr>
        </a:defPPr>
      </a:lstStyle>
    </a:lnDef>
  </a:objectDefaults>
  <a:extraClrSchemeLst>
    <a:extraClrScheme>
      <a:clrScheme name="1_Glass Layers 1">
        <a:dk1>
          <a:srgbClr val="FF9900"/>
        </a:dk1>
        <a:lt1>
          <a:srgbClr val="FFFFFF"/>
        </a:lt1>
        <a:dk2>
          <a:srgbClr val="FFCC66"/>
        </a:dk2>
        <a:lt2>
          <a:srgbClr val="CC6600"/>
        </a:lt2>
        <a:accent1>
          <a:srgbClr val="F05000"/>
        </a:accent1>
        <a:accent2>
          <a:srgbClr val="B28300"/>
        </a:accent2>
        <a:accent3>
          <a:srgbClr val="FFE2B8"/>
        </a:accent3>
        <a:accent4>
          <a:srgbClr val="DADADA"/>
        </a:accent4>
        <a:accent5>
          <a:srgbClr val="F6B3AA"/>
        </a:accent5>
        <a:accent6>
          <a:srgbClr val="A17600"/>
        </a:accent6>
        <a:hlink>
          <a:srgbClr val="99CC00"/>
        </a:hlink>
        <a:folHlink>
          <a:srgbClr val="0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Glass Layers 2">
        <a:dk1>
          <a:srgbClr val="BB5F03"/>
        </a:dk1>
        <a:lt1>
          <a:srgbClr val="FFFFFF"/>
        </a:lt1>
        <a:dk2>
          <a:srgbClr val="993300"/>
        </a:dk2>
        <a:lt2>
          <a:srgbClr val="FEEC94"/>
        </a:lt2>
        <a:accent1>
          <a:srgbClr val="FF9900"/>
        </a:accent1>
        <a:accent2>
          <a:srgbClr val="B76A03"/>
        </a:accent2>
        <a:accent3>
          <a:srgbClr val="CAADAA"/>
        </a:accent3>
        <a:accent4>
          <a:srgbClr val="DADADA"/>
        </a:accent4>
        <a:accent5>
          <a:srgbClr val="FFCAAA"/>
        </a:accent5>
        <a:accent6>
          <a:srgbClr val="A65F02"/>
        </a:accent6>
        <a:hlink>
          <a:srgbClr val="FFFF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Glass Layers 3">
        <a:dk1>
          <a:srgbClr val="56925A"/>
        </a:dk1>
        <a:lt1>
          <a:srgbClr val="FFFFFF"/>
        </a:lt1>
        <a:dk2>
          <a:srgbClr val="6FB56D"/>
        </a:dk2>
        <a:lt2>
          <a:srgbClr val="FFFFCC"/>
        </a:lt2>
        <a:accent1>
          <a:srgbClr val="2B877C"/>
        </a:accent1>
        <a:accent2>
          <a:srgbClr val="5A9A5F"/>
        </a:accent2>
        <a:accent3>
          <a:srgbClr val="BBD7BA"/>
        </a:accent3>
        <a:accent4>
          <a:srgbClr val="DADADA"/>
        </a:accent4>
        <a:accent5>
          <a:srgbClr val="ACC3BF"/>
        </a:accent5>
        <a:accent6>
          <a:srgbClr val="518B55"/>
        </a:accent6>
        <a:hlink>
          <a:srgbClr val="99FF33"/>
        </a:hlink>
        <a:folHlink>
          <a:srgbClr val="DDFFB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Glass Layers 4">
        <a:dk1>
          <a:srgbClr val="006600"/>
        </a:dk1>
        <a:lt1>
          <a:srgbClr val="FFFFFF"/>
        </a:lt1>
        <a:dk2>
          <a:srgbClr val="008000"/>
        </a:dk2>
        <a:lt2>
          <a:srgbClr val="FFFFB7"/>
        </a:lt2>
        <a:accent1>
          <a:srgbClr val="99CC00"/>
        </a:accent1>
        <a:accent2>
          <a:srgbClr val="00CC00"/>
        </a:accent2>
        <a:accent3>
          <a:srgbClr val="AAC0AA"/>
        </a:accent3>
        <a:accent4>
          <a:srgbClr val="DADADA"/>
        </a:accent4>
        <a:accent5>
          <a:srgbClr val="CAE2AA"/>
        </a:accent5>
        <a:accent6>
          <a:srgbClr val="00B900"/>
        </a:accent6>
        <a:hlink>
          <a:srgbClr val="99FF66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Glass Layers 5">
        <a:dk1>
          <a:srgbClr val="000000"/>
        </a:dk1>
        <a:lt1>
          <a:srgbClr val="CCECFF"/>
        </a:lt1>
        <a:dk2>
          <a:srgbClr val="000000"/>
        </a:dk2>
        <a:lt2>
          <a:srgbClr val="D6EDEE"/>
        </a:lt2>
        <a:accent1>
          <a:srgbClr val="E8F0F4"/>
        </a:accent1>
        <a:accent2>
          <a:srgbClr val="8EAAFA"/>
        </a:accent2>
        <a:accent3>
          <a:srgbClr val="E2F4FF"/>
        </a:accent3>
        <a:accent4>
          <a:srgbClr val="000000"/>
        </a:accent4>
        <a:accent5>
          <a:srgbClr val="F2F6F8"/>
        </a:accent5>
        <a:accent6>
          <a:srgbClr val="809AE3"/>
        </a:accent6>
        <a:hlink>
          <a:srgbClr val="0066FF"/>
        </a:hlink>
        <a:folHlink>
          <a:srgbClr val="9947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Glass Layers 6">
        <a:dk1>
          <a:srgbClr val="48486A"/>
        </a:dk1>
        <a:lt1>
          <a:srgbClr val="FFFFFF"/>
        </a:lt1>
        <a:dk2>
          <a:srgbClr val="000099"/>
        </a:dk2>
        <a:lt2>
          <a:srgbClr val="F8F8F8"/>
        </a:lt2>
        <a:accent1>
          <a:srgbClr val="6699FF"/>
        </a:accent1>
        <a:accent2>
          <a:srgbClr val="0000FF"/>
        </a:accent2>
        <a:accent3>
          <a:srgbClr val="AAAACA"/>
        </a:accent3>
        <a:accent4>
          <a:srgbClr val="DADADA"/>
        </a:accent4>
        <a:accent5>
          <a:srgbClr val="B8CAFF"/>
        </a:accent5>
        <a:accent6>
          <a:srgbClr val="0000E7"/>
        </a:accent6>
        <a:hlink>
          <a:srgbClr val="3DCCFF"/>
        </a:hlink>
        <a:folHlink>
          <a:srgbClr val="CCE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Glass Layers 7">
        <a:dk1>
          <a:srgbClr val="573F8B"/>
        </a:dk1>
        <a:lt1>
          <a:srgbClr val="FFFFFF"/>
        </a:lt1>
        <a:dk2>
          <a:srgbClr val="666699"/>
        </a:dk2>
        <a:lt2>
          <a:srgbClr val="D9D9FF"/>
        </a:lt2>
        <a:accent1>
          <a:srgbClr val="CC99FF"/>
        </a:accent1>
        <a:accent2>
          <a:srgbClr val="9933FF"/>
        </a:accent2>
        <a:accent3>
          <a:srgbClr val="B8B8CA"/>
        </a:accent3>
        <a:accent4>
          <a:srgbClr val="DADADA"/>
        </a:accent4>
        <a:accent5>
          <a:srgbClr val="E2CAFF"/>
        </a:accent5>
        <a:accent6>
          <a:srgbClr val="8A2DE7"/>
        </a:accent6>
        <a:hlink>
          <a:srgbClr val="99F3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Glass Layers 8">
        <a:dk1>
          <a:srgbClr val="000000"/>
        </a:dk1>
        <a:lt1>
          <a:srgbClr val="EAEAEA"/>
        </a:lt1>
        <a:dk2>
          <a:srgbClr val="000000"/>
        </a:dk2>
        <a:lt2>
          <a:srgbClr val="C1C2CB"/>
        </a:lt2>
        <a:accent1>
          <a:srgbClr val="F1F1F7"/>
        </a:accent1>
        <a:accent2>
          <a:srgbClr val="8C8CB4"/>
        </a:accent2>
        <a:accent3>
          <a:srgbClr val="F3F3F3"/>
        </a:accent3>
        <a:accent4>
          <a:srgbClr val="000000"/>
        </a:accent4>
        <a:accent5>
          <a:srgbClr val="F7F7FA"/>
        </a:accent5>
        <a:accent6>
          <a:srgbClr val="7E7EA3"/>
        </a:accent6>
        <a:hlink>
          <a:srgbClr val="A3FFFF"/>
        </a:hlink>
        <a:folHlink>
          <a:srgbClr val="9E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Glass Layers 9">
        <a:dk1>
          <a:srgbClr val="006600"/>
        </a:dk1>
        <a:lt1>
          <a:srgbClr val="FFFFFF"/>
        </a:lt1>
        <a:dk2>
          <a:srgbClr val="275485"/>
        </a:dk2>
        <a:lt2>
          <a:srgbClr val="FFFFB7"/>
        </a:lt2>
        <a:accent1>
          <a:srgbClr val="99CC00"/>
        </a:accent1>
        <a:accent2>
          <a:srgbClr val="00CC00"/>
        </a:accent2>
        <a:accent3>
          <a:srgbClr val="ACB3C2"/>
        </a:accent3>
        <a:accent4>
          <a:srgbClr val="DADADA"/>
        </a:accent4>
        <a:accent5>
          <a:srgbClr val="CAE2AA"/>
        </a:accent5>
        <a:accent6>
          <a:srgbClr val="00B900"/>
        </a:accent6>
        <a:hlink>
          <a:srgbClr val="99FF66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Glass Layers 10">
        <a:dk1>
          <a:srgbClr val="006600"/>
        </a:dk1>
        <a:lt1>
          <a:srgbClr val="FFFFFF"/>
        </a:lt1>
        <a:dk2>
          <a:srgbClr val="275485"/>
        </a:dk2>
        <a:lt2>
          <a:srgbClr val="FFFFB7"/>
        </a:lt2>
        <a:accent1>
          <a:srgbClr val="99CC00"/>
        </a:accent1>
        <a:accent2>
          <a:srgbClr val="C9E9FF"/>
        </a:accent2>
        <a:accent3>
          <a:srgbClr val="ACB3C2"/>
        </a:accent3>
        <a:accent4>
          <a:srgbClr val="DADADA"/>
        </a:accent4>
        <a:accent5>
          <a:srgbClr val="CAE2AA"/>
        </a:accent5>
        <a:accent6>
          <a:srgbClr val="B6D3E7"/>
        </a:accent6>
        <a:hlink>
          <a:srgbClr val="99FF66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Glass Layers 11">
        <a:dk1>
          <a:srgbClr val="006600"/>
        </a:dk1>
        <a:lt1>
          <a:srgbClr val="FFFFFF"/>
        </a:lt1>
        <a:dk2>
          <a:srgbClr val="008000"/>
        </a:dk2>
        <a:lt2>
          <a:srgbClr val="FFFFB7"/>
        </a:lt2>
        <a:accent1>
          <a:srgbClr val="99CC00"/>
        </a:accent1>
        <a:accent2>
          <a:srgbClr val="C9E9FF"/>
        </a:accent2>
        <a:accent3>
          <a:srgbClr val="AAC0AA"/>
        </a:accent3>
        <a:accent4>
          <a:srgbClr val="DADADA"/>
        </a:accent4>
        <a:accent5>
          <a:srgbClr val="CAE2AA"/>
        </a:accent5>
        <a:accent6>
          <a:srgbClr val="B6D3E7"/>
        </a:accent6>
        <a:hlink>
          <a:srgbClr val="99FF66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Glass Layers 12">
        <a:dk1>
          <a:srgbClr val="006600"/>
        </a:dk1>
        <a:lt1>
          <a:srgbClr val="FFFFFF"/>
        </a:lt1>
        <a:dk2>
          <a:srgbClr val="275485"/>
        </a:dk2>
        <a:lt2>
          <a:srgbClr val="FFFFB7"/>
        </a:lt2>
        <a:accent1>
          <a:srgbClr val="99CC00"/>
        </a:accent1>
        <a:accent2>
          <a:srgbClr val="CFECFF"/>
        </a:accent2>
        <a:accent3>
          <a:srgbClr val="ACB3C2"/>
        </a:accent3>
        <a:accent4>
          <a:srgbClr val="DADADA"/>
        </a:accent4>
        <a:accent5>
          <a:srgbClr val="CAE2AA"/>
        </a:accent5>
        <a:accent6>
          <a:srgbClr val="BBD6E7"/>
        </a:accent6>
        <a:hlink>
          <a:srgbClr val="99FF66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Glass Layers 13">
        <a:dk1>
          <a:srgbClr val="CCFFCC"/>
        </a:dk1>
        <a:lt1>
          <a:srgbClr val="FFFFFF"/>
        </a:lt1>
        <a:dk2>
          <a:srgbClr val="275485"/>
        </a:dk2>
        <a:lt2>
          <a:srgbClr val="FFFFB7"/>
        </a:lt2>
        <a:accent1>
          <a:srgbClr val="99CC00"/>
        </a:accent1>
        <a:accent2>
          <a:srgbClr val="CFECFF"/>
        </a:accent2>
        <a:accent3>
          <a:srgbClr val="ACB3C2"/>
        </a:accent3>
        <a:accent4>
          <a:srgbClr val="DADADA"/>
        </a:accent4>
        <a:accent5>
          <a:srgbClr val="CAE2AA"/>
        </a:accent5>
        <a:accent6>
          <a:srgbClr val="BBD6E7"/>
        </a:accent6>
        <a:hlink>
          <a:srgbClr val="99FF66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497</Words>
  <Application>Microsoft Office PowerPoint</Application>
  <PresentationFormat>On-screen Show (4:3)</PresentationFormat>
  <Paragraphs>194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Neutra Text</vt:lpstr>
      <vt:lpstr>굴림</vt:lpstr>
      <vt:lpstr>Crimson</vt:lpstr>
      <vt:lpstr>Cambria Math</vt:lpstr>
      <vt:lpstr>Wingdings</vt:lpstr>
      <vt:lpstr>ＭＳ Ｐゴシック</vt:lpstr>
      <vt:lpstr>Source Sans Pro</vt:lpstr>
      <vt:lpstr>1_Glass Layers</vt:lpstr>
      <vt:lpstr>SceneGrok: Inferring Action Maps in 3D Environments</vt:lpstr>
      <vt:lpstr>Motivation: a lot of geometry</vt:lpstr>
      <vt:lpstr>Motivation: a lot of geometry</vt:lpstr>
      <vt:lpstr>Problem: making sense of geometry</vt:lpstr>
      <vt:lpstr>Our question: where can I do X?</vt:lpstr>
      <vt:lpstr>Action map</vt:lpstr>
      <vt:lpstr>Related work</vt:lpstr>
      <vt:lpstr>Insight: observe natural behavior</vt:lpstr>
      <vt:lpstr>Approach overview</vt:lpstr>
      <vt:lpstr>Approach overview: observing</vt:lpstr>
      <vt:lpstr>Approach overview: observing</vt:lpstr>
      <vt:lpstr>Approach overview: observing</vt:lpstr>
      <vt:lpstr>Approach overview: observing</vt:lpstr>
      <vt:lpstr>Approach overview: observing</vt:lpstr>
      <vt:lpstr>Annotating action observations</vt:lpstr>
      <vt:lpstr>Approach overview: learning</vt:lpstr>
      <vt:lpstr>Region codebook</vt:lpstr>
      <vt:lpstr>Codebook encoding</vt:lpstr>
      <vt:lpstr>Learning: action classifier</vt:lpstr>
      <vt:lpstr>Approach overview: predicting action maps</vt:lpstr>
      <vt:lpstr>Predictions</vt:lpstr>
      <vt:lpstr>Predictions</vt:lpstr>
      <vt:lpstr>Predictions</vt:lpstr>
      <vt:lpstr>Predictions</vt:lpstr>
      <vt:lpstr>Predictions</vt:lpstr>
      <vt:lpstr>Predictions</vt:lpstr>
      <vt:lpstr>Evaluation: ground truth from people</vt:lpstr>
      <vt:lpstr>Evaluation: ground truth comparison</vt:lpstr>
      <vt:lpstr>Action maps for scene similarity?</vt:lpstr>
      <vt:lpstr>Action maps for scene similarity</vt:lpstr>
      <vt:lpstr>Action maps for scene similarity</vt:lpstr>
      <vt:lpstr>Future work: dynamics and moving objects</vt:lpstr>
      <vt:lpstr>Future work: functional scene reconstruction</vt:lpstr>
      <vt:lpstr>Summary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2014-12-09T07:35:09Z</dcterms:created>
  <dcterms:modified xsi:type="dcterms:W3CDTF">2014-12-09T07:36:14Z</dcterms:modified>
</cp:coreProperties>
</file>